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314" r:id="rId2"/>
    <p:sldId id="490" r:id="rId3"/>
    <p:sldId id="1018" r:id="rId4"/>
    <p:sldId id="491" r:id="rId5"/>
    <p:sldId id="492" r:id="rId6"/>
    <p:sldId id="315" r:id="rId7"/>
    <p:sldId id="467" r:id="rId8"/>
    <p:sldId id="469" r:id="rId9"/>
    <p:sldId id="464" r:id="rId10"/>
    <p:sldId id="1016" r:id="rId11"/>
    <p:sldId id="1017" r:id="rId12"/>
    <p:sldId id="470" r:id="rId13"/>
    <p:sldId id="471" r:id="rId14"/>
    <p:sldId id="472" r:id="rId15"/>
    <p:sldId id="473" r:id="rId16"/>
    <p:sldId id="474" r:id="rId17"/>
    <p:sldId id="475" r:id="rId18"/>
    <p:sldId id="1019" r:id="rId19"/>
    <p:sldId id="284" r:id="rId20"/>
    <p:sldId id="268" r:id="rId21"/>
    <p:sldId id="489" r:id="rId22"/>
    <p:sldId id="281" r:id="rId23"/>
    <p:sldId id="285" r:id="rId24"/>
    <p:sldId id="1020" r:id="rId25"/>
    <p:sldId id="261" r:id="rId26"/>
    <p:sldId id="479" r:id="rId27"/>
    <p:sldId id="480" r:id="rId28"/>
    <p:sldId id="481" r:id="rId29"/>
    <p:sldId id="274" r:id="rId30"/>
    <p:sldId id="277" r:id="rId31"/>
    <p:sldId id="286" r:id="rId32"/>
    <p:sldId id="288" r:id="rId33"/>
    <p:sldId id="287" r:id="rId34"/>
    <p:sldId id="484" r:id="rId35"/>
    <p:sldId id="485" r:id="rId36"/>
    <p:sldId id="275" r:id="rId37"/>
    <p:sldId id="482" r:id="rId38"/>
    <p:sldId id="289" r:id="rId39"/>
    <p:sldId id="290" r:id="rId40"/>
    <p:sldId id="1021" r:id="rId41"/>
    <p:sldId id="483" r:id="rId42"/>
    <p:sldId id="1015" r:id="rId43"/>
    <p:sldId id="454" r:id="rId44"/>
    <p:sldId id="477" r:id="rId45"/>
    <p:sldId id="487" r:id="rId46"/>
    <p:sldId id="486" r:id="rId47"/>
    <p:sldId id="488" r:id="rId48"/>
    <p:sldId id="468" r:id="rId49"/>
    <p:sldId id="98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9"/>
    <a:srgbClr val="3FED08"/>
    <a:srgbClr val="004B8D"/>
    <a:srgbClr val="005BBB"/>
    <a:srgbClr val="011F5B"/>
    <a:srgbClr val="FF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662B8-A4A4-48D2-85A2-A047EADC85B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346D2-9898-4A5F-91A7-C3243658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1174-4A0C-4C5F-9023-B960660771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06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346D2-9898-4A5F-91A7-C324365891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10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346D2-9898-4A5F-91A7-C324365891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34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1174-4A0C-4C5F-9023-B960660771E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1174-4A0C-4C5F-9023-B960660771E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9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1174-4A0C-4C5F-9023-B960660771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1174-4A0C-4C5F-9023-B960660771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2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1174-4A0C-4C5F-9023-B960660771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1174-4A0C-4C5F-9023-B960660771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0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1174-4A0C-4C5F-9023-B960660771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30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1174-4A0C-4C5F-9023-B960660771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15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1174-4A0C-4C5F-9023-B960660771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45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346D2-9898-4A5F-91A7-C324365891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3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51D7-6D3C-4F6E-93BE-5DB9E2337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A66BE-A600-49BE-B222-CA611C72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9EA19-D209-4056-BB3E-2D7EC9BB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C5C2-88AF-43CF-B2B2-D9E3CBB499CD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736E5-C6ED-4C71-8A1D-7253BAD9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76048-9F93-46C4-AF45-6236F688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4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E174-7C5E-4A0D-A18F-6CA1CCBE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A43A9-5187-4EE3-9DE1-0CF56B795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CABC9-B08C-47E3-A0ED-CBB0DA82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E99-09C3-444F-B367-44359792246F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2B49C-B025-4623-8F18-F28EF798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8F78B-DA26-45CA-A7CE-FD1040E7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0051D-508D-4A08-8CFE-39B917FCF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942B2-A844-41D4-9447-142D7AFBC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333AC-3EDC-452A-9559-93D14D68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7B70-6C9B-4C9E-AA78-AEA47EE06111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23540-25EC-48CC-942F-846FBB00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EFEE-9A49-4C63-8D26-180D558F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3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8882-8357-4CF0-9F41-A35B5627C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98FD7-CC03-490E-AB72-DA086BDB8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025B-DD90-4C1F-B43B-58A2DCFD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5E46-F75B-45CE-9A62-E844E53EBCCF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F292A-D1D0-46E7-8EFC-36546627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12C87-77FF-41F7-B438-391B5B09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0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DDC7-F2CE-49B5-B65F-F46B04B3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06CBA-3F2D-4F9D-A467-F04A51AD4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85589-73CC-4ACB-A256-B4F06E25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19C-F6C5-42A0-944D-0DDBC92269A8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65ED1-BB2C-4B27-9A61-A1C6B0FB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7B800-9EF2-4EBA-90CC-30FCFE9E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3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7FD4-7E5E-4824-B828-02ECDBEF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4F0B8-BCD5-4FB5-8F9A-4EE76FC30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A9DFC-A3FF-4428-9F1A-7BE9C7584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D3538-D60D-4247-9978-43908FA0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87B4-2F4C-44D9-AC96-D1F64F86280C}" type="datetime1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DC908-AD0C-4BFA-BBC5-59C51902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C4A6A-F910-4128-9D12-DB11DEB9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6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46BF7-E687-4EAD-AE64-FF461B946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08F94-8B06-4A73-8591-AE8EFE6FF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818F4-C508-41D8-8716-7559E88A5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7BBD5-B376-47C5-B2A9-A1CAE2D2D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1E926D-98D1-454B-A51C-2667A20E0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367E5-DCB2-4DA0-A423-89ADDEF3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7625-C4C1-4474-98DA-E17EE42658BE}" type="datetime1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2AB49-AA8A-469A-931E-DF566884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E1970D-7EA9-41B0-A4B3-07345037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7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5AAD-3AF1-4878-A6C9-A715695E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AB12A-AC8D-4814-B67D-FA330DDD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B622-5E30-4D48-A412-6505E203EA8F}" type="datetime1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E53F7-702C-48E6-A7F3-96277C05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77C36-FC7B-4181-8282-3B69E2B0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1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50F5EB-B8E4-4360-AD8F-D739367E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FB23-B92A-46BA-A246-04120769B2E0}" type="datetime1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97655-E7D8-4DF5-B441-C5B48470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F878A-4C82-4693-AB27-44C3322C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7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78B8-7A8F-495A-8B88-5B40B4E3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CD7D6-1651-4DB7-B008-FBA0605A8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1E03-27EC-4E2B-BA8D-ECCC2D223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FCC59-09BF-4FF4-B5E8-D49D2BF4C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7ABF-DBDF-47C2-BC15-C12052FA77F4}" type="datetime1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585EA-2962-42D0-B573-977BDC65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4698F-0AC9-4036-9DD0-453252EC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1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3F4B-5FA8-45ED-A119-FDD5DF7E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49C63-56A2-4319-8ADF-292B1C6A9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3D3C2-F771-4F70-A5AE-8CA95EEC4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7CA55-B19C-41CD-A8F2-2110BDBF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0DDD-9423-401D-A516-B3ED686F68EF}" type="datetime1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D6406-60DF-466B-90C5-8EFF6D0D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97C03-9E6C-4C60-B18A-A9028493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6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F99A8-7675-4A55-972C-21BE0BB7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5F1D6-5C6C-4831-8B43-FFF446C69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EC8E4-3317-46A3-8256-CA73B9A21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9242A-D1D9-47C9-BE24-264484E76BCB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90374-7A6B-492B-B5B5-0730356C4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102EF-BA9A-458E-B3D5-A0BCADF3E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7D846-3E86-44B1-83B9-0216B5DA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jbcr/irac095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arcosmedical.com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info@arcosmedica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jbcr/irab1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4E93-55F7-4EF3-B0D9-76771BD59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548" y="2493477"/>
            <a:ext cx="6184247" cy="1871046"/>
          </a:xfrm>
        </p:spPr>
        <p:txBody>
          <a:bodyPr>
            <a:normAutofit fontScale="90000"/>
          </a:bodyPr>
          <a:lstStyle/>
          <a:p>
            <a:br>
              <a:rPr lang="en-US" sz="4800" b="1" dirty="0">
                <a:solidFill>
                  <a:srgbClr val="C00000"/>
                </a:solidFill>
              </a:rPr>
            </a:br>
            <a:r>
              <a:rPr lang="en-US" sz="4800" b="1" dirty="0">
                <a:solidFill>
                  <a:srgbClr val="004B8D"/>
                </a:solidFill>
                <a:latin typeface="Candara" panose="020E0502030303020204" pitchFamily="34" charset="0"/>
              </a:rPr>
              <a:t>Burn Navigator</a:t>
            </a:r>
            <a:r>
              <a:rPr lang="en-US" sz="4800" b="1" baseline="34000" dirty="0">
                <a:solidFill>
                  <a:srgbClr val="004B8D"/>
                </a:solidFill>
                <a:latin typeface="Candara" panose="020E0502030303020204" pitchFamily="34" charset="0"/>
              </a:rPr>
              <a:t> </a:t>
            </a:r>
            <a:r>
              <a:rPr lang="en-US" sz="4800" b="1" baseline="32000" dirty="0">
                <a:solidFill>
                  <a:srgbClr val="004B8D"/>
                </a:solidFill>
                <a:latin typeface="Candara" pitchFamily="34" charset="0"/>
              </a:rPr>
              <a:t>®</a:t>
            </a:r>
            <a:r>
              <a:rPr lang="en-US" sz="4800" b="1" dirty="0">
                <a:solidFill>
                  <a:srgbClr val="004B8D"/>
                </a:solidFill>
              </a:rPr>
              <a:t> </a:t>
            </a:r>
            <a:br>
              <a:rPr lang="en-US" sz="4800" b="1" dirty="0">
                <a:solidFill>
                  <a:srgbClr val="004B8D"/>
                </a:solidFill>
              </a:rPr>
            </a:br>
            <a:r>
              <a:rPr lang="en-US" sz="4800" b="1" dirty="0"/>
              <a:t>Phone App Education</a:t>
            </a:r>
            <a:br>
              <a:rPr lang="en-US" sz="4800" b="1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8E49D-609F-4989-8D7B-35C63D0C8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107" y="3858078"/>
            <a:ext cx="2224248" cy="649935"/>
          </a:xfrm>
        </p:spPr>
        <p:txBody>
          <a:bodyPr/>
          <a:lstStyle/>
          <a:p>
            <a:r>
              <a:rPr lang="en-US" dirty="0"/>
              <a:t>Mar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26D2E-FD9D-4A45-927D-2447243159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7" y="481133"/>
            <a:ext cx="2709764" cy="900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D89A5EC-1763-9278-8770-131338C3C6C6}"/>
              </a:ext>
            </a:extLst>
          </p:cNvPr>
          <p:cNvSpPr txBox="1">
            <a:spLocks/>
          </p:cNvSpPr>
          <p:nvPr/>
        </p:nvSpPr>
        <p:spPr>
          <a:xfrm>
            <a:off x="188843" y="6373270"/>
            <a:ext cx="4239465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2023 Arcos, Inc.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E73C3F-B375-30B0-8E38-D2BE460D4D92}"/>
              </a:ext>
            </a:extLst>
          </p:cNvPr>
          <p:cNvGrpSpPr/>
          <p:nvPr/>
        </p:nvGrpSpPr>
        <p:grpSpPr>
          <a:xfrm>
            <a:off x="7426337" y="1381273"/>
            <a:ext cx="3876115" cy="4673238"/>
            <a:chOff x="7426337" y="1381273"/>
            <a:chExt cx="3876115" cy="46732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C5DC0F-72F7-042D-49B9-A7494AB58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38"/>
            <a:stretch/>
          </p:blipFill>
          <p:spPr>
            <a:xfrm>
              <a:off x="7426337" y="1381273"/>
              <a:ext cx="3876115" cy="46732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A69025-DCCF-FE1F-6627-457EE87A7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60441" y="1730151"/>
              <a:ext cx="1778940" cy="3909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856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4C94B-DCA1-40ED-966B-91FCD7530A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18"/>
          <a:stretch/>
        </p:blipFill>
        <p:spPr>
          <a:xfrm>
            <a:off x="4208028" y="65326"/>
            <a:ext cx="3623544" cy="672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915400" y="952154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Ivy Index</a:t>
            </a:r>
          </a:p>
          <a:p>
            <a:r>
              <a:rPr lang="en-US" sz="2000" dirty="0"/>
              <a:t>Higher risk of ACS &amp; mortality</a:t>
            </a:r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7831572" y="1278467"/>
            <a:ext cx="105956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508" y="3854740"/>
            <a:ext cx="355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Green Mountain</a:t>
            </a:r>
          </a:p>
          <a:p>
            <a:r>
              <a:rPr lang="en-US" sz="2000" dirty="0"/>
              <a:t>Cumulative resuscitation fluids</a:t>
            </a:r>
          </a:p>
          <a:p>
            <a:endParaRPr lang="en-US" sz="2000" dirty="0"/>
          </a:p>
          <a:p>
            <a:r>
              <a:rPr lang="en-US" sz="2000" dirty="0"/>
              <a:t>Current cumulative volume is labeled at the “peak” </a:t>
            </a:r>
          </a:p>
          <a:p>
            <a:r>
              <a:rPr lang="en-US" sz="2000" dirty="0"/>
              <a:t>(9577 mL in this example) </a:t>
            </a:r>
            <a:endParaRPr lang="en-US" dirty="0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106349" y="4123267"/>
            <a:ext cx="2816656" cy="415782"/>
          </a:xfrm>
          <a:prstGeom prst="straightConnector1">
            <a:avLst/>
          </a:prstGeom>
          <a:ln w="76200">
            <a:solidFill>
              <a:srgbClr val="29A3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932333" y="4164927"/>
            <a:ext cx="3301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Guidelines</a:t>
            </a:r>
          </a:p>
          <a:p>
            <a:r>
              <a:rPr lang="en-US" dirty="0"/>
              <a:t>Parkland 4mL/kg/TBSA (Yellow)</a:t>
            </a:r>
          </a:p>
          <a:p>
            <a:r>
              <a:rPr lang="en-US" dirty="0"/>
              <a:t>Modified Brooke (Green)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9264811" y="2522386"/>
            <a:ext cx="2636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Projection Line</a:t>
            </a:r>
          </a:p>
          <a:p>
            <a:r>
              <a:rPr lang="en-US" dirty="0"/>
              <a:t>Where fluids will be at 24 hours with current rate</a:t>
            </a:r>
          </a:p>
          <a:p>
            <a:r>
              <a:rPr lang="en-US" sz="1600" dirty="0"/>
              <a:t>(see also bottom right box)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H="1" flipV="1">
            <a:off x="7518400" y="1588031"/>
            <a:ext cx="1746411" cy="11467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Rounded Rectangle 4098"/>
          <p:cNvSpPr/>
          <p:nvPr/>
        </p:nvSpPr>
        <p:spPr>
          <a:xfrm>
            <a:off x="152448" y="0"/>
            <a:ext cx="2622341" cy="115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Volume Graph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60CB26-48FA-3432-41FF-6B4D216E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842297-BE4C-78DF-9CAF-F011D24D2FA2}"/>
              </a:ext>
            </a:extLst>
          </p:cNvPr>
          <p:cNvCxnSpPr>
            <a:cxnSpLocks/>
          </p:cNvCxnSpPr>
          <p:nvPr/>
        </p:nvCxnSpPr>
        <p:spPr>
          <a:xfrm flipH="1" flipV="1">
            <a:off x="7315200" y="2559263"/>
            <a:ext cx="1617133" cy="220208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AEFCE-3C8B-5815-EDBB-FC1F09EB35B2}"/>
              </a:ext>
            </a:extLst>
          </p:cNvPr>
          <p:cNvCxnSpPr>
            <a:cxnSpLocks/>
          </p:cNvCxnSpPr>
          <p:nvPr/>
        </p:nvCxnSpPr>
        <p:spPr>
          <a:xfrm flipH="1" flipV="1">
            <a:off x="7632653" y="4329736"/>
            <a:ext cx="1299680" cy="692464"/>
          </a:xfrm>
          <a:prstGeom prst="straightConnector1">
            <a:avLst/>
          </a:prstGeom>
          <a:ln w="76200">
            <a:solidFill>
              <a:srgbClr val="3FED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559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ounded Rectangle 4098"/>
          <p:cNvSpPr/>
          <p:nvPr/>
        </p:nvSpPr>
        <p:spPr>
          <a:xfrm>
            <a:off x="14655" y="0"/>
            <a:ext cx="2622341" cy="115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Resuscitation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Example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2C2F30-6264-6A6D-93E9-54294C414DEC}"/>
              </a:ext>
            </a:extLst>
          </p:cNvPr>
          <p:cNvGrpSpPr/>
          <p:nvPr/>
        </p:nvGrpSpPr>
        <p:grpSpPr>
          <a:xfrm>
            <a:off x="1828800" y="1456926"/>
            <a:ext cx="8190689" cy="5241458"/>
            <a:chOff x="4114801" y="632703"/>
            <a:chExt cx="7710477" cy="52111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E9A93E3-1CD8-631F-71A2-B581057A1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801" y="632703"/>
              <a:ext cx="7710477" cy="5211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C1ACEC-8F8B-AF34-1301-CD8D8ED99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6800" y="1600200"/>
              <a:ext cx="6514169" cy="386999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F05CFA-920E-FBE2-D9D4-16FB69720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2551" y="4828786"/>
              <a:ext cx="1543050" cy="6096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1F859D-DB9C-BB8F-341C-BCB418A30F97}"/>
                </a:ext>
              </a:extLst>
            </p:cNvPr>
            <p:cNvSpPr txBox="1"/>
            <p:nvPr/>
          </p:nvSpPr>
          <p:spPr>
            <a:xfrm>
              <a:off x="9189706" y="4913011"/>
              <a:ext cx="1543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100 mL/kg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644376-6749-E6D2-833C-1B3F5A603373}"/>
              </a:ext>
            </a:extLst>
          </p:cNvPr>
          <p:cNvSpPr txBox="1">
            <a:spLocks/>
          </p:cNvSpPr>
          <p:nvPr/>
        </p:nvSpPr>
        <p:spPr>
          <a:xfrm>
            <a:off x="2743199" y="304800"/>
            <a:ext cx="6381345" cy="1152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UO/tissue perfusion is adequate, this volume of fluids is sufficient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9E1CB0F-7FF6-1F5A-BC22-31F52E18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0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ounded Rectangle 4098"/>
          <p:cNvSpPr/>
          <p:nvPr/>
        </p:nvSpPr>
        <p:spPr>
          <a:xfrm>
            <a:off x="14655" y="0"/>
            <a:ext cx="2622341" cy="115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Resuscitation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644376-6749-E6D2-833C-1B3F5A603373}"/>
              </a:ext>
            </a:extLst>
          </p:cNvPr>
          <p:cNvSpPr txBox="1">
            <a:spLocks/>
          </p:cNvSpPr>
          <p:nvPr/>
        </p:nvSpPr>
        <p:spPr>
          <a:xfrm>
            <a:off x="2628900" y="173470"/>
            <a:ext cx="6934200" cy="1797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Likely under-resuscitated pre-hospital</a:t>
            </a:r>
          </a:p>
          <a:p>
            <a:pPr marL="0" indent="0">
              <a:buNone/>
            </a:pPr>
            <a:r>
              <a:rPr lang="en-US" dirty="0"/>
              <a:t>Resuscitation more on track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2FE3A-2F2E-45CB-2FDC-121D02ADC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144" y="1223997"/>
            <a:ext cx="8493845" cy="5601676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AF9A9-C875-FA3A-5803-CBA63F57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88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ounded Rectangle 4098"/>
          <p:cNvSpPr/>
          <p:nvPr/>
        </p:nvSpPr>
        <p:spPr>
          <a:xfrm>
            <a:off x="14655" y="0"/>
            <a:ext cx="2622341" cy="115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Resuscitation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644376-6749-E6D2-833C-1B3F5A603373}"/>
              </a:ext>
            </a:extLst>
          </p:cNvPr>
          <p:cNvSpPr txBox="1">
            <a:spLocks/>
          </p:cNvSpPr>
          <p:nvPr/>
        </p:nvSpPr>
        <p:spPr>
          <a:xfrm>
            <a:off x="2286000" y="136525"/>
            <a:ext cx="7756902" cy="1490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(Likely) Over-resuscitated </a:t>
            </a:r>
          </a:p>
          <a:p>
            <a:pPr marL="0" indent="0">
              <a:buNone/>
            </a:pPr>
            <a:r>
              <a:rPr lang="en-US" i="1" dirty="0"/>
              <a:t>UO did not respond to increasing IV fluid rates, IV fluid was not turned down soon enough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59DEBB-3329-90CA-2432-778C0EEA025C}"/>
              </a:ext>
            </a:extLst>
          </p:cNvPr>
          <p:cNvGrpSpPr/>
          <p:nvPr/>
        </p:nvGrpSpPr>
        <p:grpSpPr>
          <a:xfrm>
            <a:off x="2566481" y="1627477"/>
            <a:ext cx="7363838" cy="5021280"/>
            <a:chOff x="4762500" y="838200"/>
            <a:chExt cx="7200900" cy="500781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DEA6CF4-B468-59DF-BCE1-FF0AD3911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0" y="838200"/>
              <a:ext cx="7200900" cy="50078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420BD2-7081-F189-DC46-A9F3FBE4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3577" y="4880978"/>
              <a:ext cx="1091953" cy="1916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F327F3-D322-FED3-1DC3-277B1BB4DCC6}"/>
                </a:ext>
              </a:extLst>
            </p:cNvPr>
            <p:cNvSpPr txBox="1"/>
            <p:nvPr/>
          </p:nvSpPr>
          <p:spPr>
            <a:xfrm>
              <a:off x="9619100" y="4846006"/>
              <a:ext cx="1828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Projected 24 hour volume</a:t>
              </a: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484067-B220-D7DE-453E-F2F80646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2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ounded Rectangle 4098"/>
          <p:cNvSpPr/>
          <p:nvPr/>
        </p:nvSpPr>
        <p:spPr>
          <a:xfrm>
            <a:off x="14655" y="0"/>
            <a:ext cx="2622341" cy="115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Resuscitation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644376-6749-E6D2-833C-1B3F5A603373}"/>
              </a:ext>
            </a:extLst>
          </p:cNvPr>
          <p:cNvSpPr txBox="1">
            <a:spLocks/>
          </p:cNvSpPr>
          <p:nvPr/>
        </p:nvSpPr>
        <p:spPr>
          <a:xfrm>
            <a:off x="228600" y="1828800"/>
            <a:ext cx="3671877" cy="2940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Resuscitation going well so far, but projection exceeds Ivy Index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Projection shows by HPB 10</a:t>
            </a:r>
          </a:p>
          <a:p>
            <a:r>
              <a:rPr lang="en-US" u="sng" dirty="0"/>
              <a:t>Consult attending physician</a:t>
            </a:r>
            <a:r>
              <a:rPr lang="en-US" dirty="0"/>
              <a:t> if projection exceeds Ivy Index (250mL/kg)</a:t>
            </a:r>
            <a:endParaRPr lang="en-US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40012-9326-01EB-B500-5065BB6D9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7200"/>
            <a:ext cx="7892939" cy="568124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02A5E-83EB-4C43-D72B-31F8471D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53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CC058-3F35-6930-6668-8B44468B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BAE25-55B2-1AC3-F951-DE398EDE4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78" y="2036927"/>
            <a:ext cx="5838317" cy="409731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4D9192-9014-FC10-DCE7-F30150000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036927"/>
            <a:ext cx="5948164" cy="409731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4098">
            <a:extLst>
              <a:ext uri="{FF2B5EF4-FFF2-40B4-BE49-F238E27FC236}">
                <a16:creationId xmlns:a16="http://schemas.microsoft.com/office/drawing/2014/main" id="{3119165C-7DA0-D7F3-8D8C-A32BA80B14D6}"/>
              </a:ext>
            </a:extLst>
          </p:cNvPr>
          <p:cNvSpPr/>
          <p:nvPr/>
        </p:nvSpPr>
        <p:spPr>
          <a:xfrm>
            <a:off x="14655" y="0"/>
            <a:ext cx="2622341" cy="115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Resuscitation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353C86-CA76-487C-52BD-CF01D3711128}"/>
              </a:ext>
            </a:extLst>
          </p:cNvPr>
          <p:cNvSpPr txBox="1">
            <a:spLocks/>
          </p:cNvSpPr>
          <p:nvPr/>
        </p:nvSpPr>
        <p:spPr>
          <a:xfrm>
            <a:off x="2514600" y="798176"/>
            <a:ext cx="7162800" cy="1152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Timely interventions can result in good resuscitations, even for large (70%+ TBSA) burns</a:t>
            </a:r>
          </a:p>
        </p:txBody>
      </p:sp>
    </p:spTree>
    <p:extLst>
      <p:ext uri="{BB962C8B-B14F-4D97-AF65-F5344CB8AC3E}">
        <p14:creationId xmlns:p14="http://schemas.microsoft.com/office/powerpoint/2010/main" val="3274380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8BF224-2AA9-3B3A-00B6-B71C2EB0D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22" y="80243"/>
            <a:ext cx="3705007" cy="669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1091" y="2904239"/>
            <a:ext cx="35624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Primary Resus Fluid</a:t>
            </a:r>
          </a:p>
          <a:p>
            <a:r>
              <a:rPr lang="en-US" sz="2400" dirty="0"/>
              <a:t>Fluids titrated hourly </a:t>
            </a:r>
          </a:p>
          <a:p>
            <a:r>
              <a:rPr lang="en-US" sz="2400" dirty="0"/>
              <a:t>(dark blue bars)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31091" y="4441123"/>
            <a:ext cx="34216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Urine Output</a:t>
            </a:r>
          </a:p>
          <a:p>
            <a:r>
              <a:rPr lang="en-US" sz="2400" dirty="0"/>
              <a:t>Green: In Target</a:t>
            </a:r>
          </a:p>
          <a:p>
            <a:r>
              <a:rPr lang="en-US" sz="2400" dirty="0"/>
              <a:t>Yellow: Below Target</a:t>
            </a:r>
          </a:p>
          <a:p>
            <a:r>
              <a:rPr lang="en-US" sz="2400" dirty="0"/>
              <a:t>Red: Above Target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2438400" y="4295970"/>
            <a:ext cx="2937933" cy="398859"/>
          </a:xfrm>
          <a:prstGeom prst="straightConnector1">
            <a:avLst/>
          </a:prstGeom>
          <a:ln w="76200">
            <a:solidFill>
              <a:srgbClr val="F4E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0509" y="1509706"/>
            <a:ext cx="403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Additional Fluids</a:t>
            </a:r>
          </a:p>
          <a:p>
            <a:r>
              <a:rPr lang="en-US" sz="2400" dirty="0"/>
              <a:t>E.g. albumin, FFP, … </a:t>
            </a:r>
          </a:p>
          <a:p>
            <a:r>
              <a:rPr lang="en-US" sz="2400" dirty="0"/>
              <a:t>(colored by category)</a:t>
            </a:r>
            <a:endParaRPr lang="en-US" sz="2000" dirty="0"/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2971800" y="2140648"/>
            <a:ext cx="2404533" cy="9491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Rounded Rectangle 4098"/>
          <p:cNvSpPr/>
          <p:nvPr/>
        </p:nvSpPr>
        <p:spPr>
          <a:xfrm>
            <a:off x="14655" y="461840"/>
            <a:ext cx="3795345" cy="7337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I/O Graph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D983B1-2713-4A42-91DF-B65F4E9EF15B}"/>
              </a:ext>
            </a:extLst>
          </p:cNvPr>
          <p:cNvCxnSpPr>
            <a:cxnSpLocks/>
          </p:cNvCxnSpPr>
          <p:nvPr/>
        </p:nvCxnSpPr>
        <p:spPr>
          <a:xfrm flipV="1">
            <a:off x="3352800" y="3046590"/>
            <a:ext cx="2023533" cy="1538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24B3-0005-A6FE-1457-399D09C5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2D7714-B59D-EEAE-4D0C-819B11BC42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52" t="27101" r="19148" b="15405"/>
          <a:stretch/>
        </p:blipFill>
        <p:spPr>
          <a:xfrm>
            <a:off x="8241020" y="1540098"/>
            <a:ext cx="2164513" cy="3777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084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ounded Rectangle 4098"/>
          <p:cNvSpPr/>
          <p:nvPr/>
        </p:nvSpPr>
        <p:spPr>
          <a:xfrm>
            <a:off x="14655" y="0"/>
            <a:ext cx="2622341" cy="115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Resuscitation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644376-6749-E6D2-833C-1B3F5A603373}"/>
              </a:ext>
            </a:extLst>
          </p:cNvPr>
          <p:cNvSpPr txBox="1">
            <a:spLocks/>
          </p:cNvSpPr>
          <p:nvPr/>
        </p:nvSpPr>
        <p:spPr>
          <a:xfrm>
            <a:off x="228600" y="1828800"/>
            <a:ext cx="3671877" cy="294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40012-9326-01EB-B500-5065BB6D9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2930" y="609600"/>
            <a:ext cx="7892939" cy="5539236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73B71-CA1F-D350-1052-EE65B8D9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2DC9AD-0281-0B5A-EE9F-C1F1F5E6694A}"/>
              </a:ext>
            </a:extLst>
          </p:cNvPr>
          <p:cNvSpPr txBox="1">
            <a:spLocks/>
          </p:cNvSpPr>
          <p:nvPr/>
        </p:nvSpPr>
        <p:spPr>
          <a:xfrm>
            <a:off x="228600" y="1586763"/>
            <a:ext cx="3671877" cy="4932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good resuscitation (72% TBSA):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Early hours IVF increasing due to capillary leakage, low UOP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IVF plateaus around HPB 8-9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Several hours of high UO prompting quick, smooth de-escalation of IVF, precede end of resuscitation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43A6C0-5AF5-01B7-5BD3-7562D0F84457}"/>
              </a:ext>
            </a:extLst>
          </p:cNvPr>
          <p:cNvCxnSpPr>
            <a:cxnSpLocks/>
          </p:cNvCxnSpPr>
          <p:nvPr/>
        </p:nvCxnSpPr>
        <p:spPr>
          <a:xfrm>
            <a:off x="3251200" y="2503149"/>
            <a:ext cx="2235200" cy="30778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5DD7D5-9989-63D9-5E61-ECAC687081BC}"/>
              </a:ext>
            </a:extLst>
          </p:cNvPr>
          <p:cNvCxnSpPr>
            <a:cxnSpLocks/>
          </p:cNvCxnSpPr>
          <p:nvPr/>
        </p:nvCxnSpPr>
        <p:spPr>
          <a:xfrm flipV="1">
            <a:off x="3488267" y="2878199"/>
            <a:ext cx="3073400" cy="105033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B4850C-2189-05EF-4D37-393313EAE4D0}"/>
              </a:ext>
            </a:extLst>
          </p:cNvPr>
          <p:cNvCxnSpPr>
            <a:cxnSpLocks/>
          </p:cNvCxnSpPr>
          <p:nvPr/>
        </p:nvCxnSpPr>
        <p:spPr>
          <a:xfrm flipV="1">
            <a:off x="3632200" y="4428067"/>
            <a:ext cx="5088467" cy="58320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521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3D517-B434-E7F3-011A-FB4DB7C0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36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4B8D"/>
                </a:solidFill>
              </a:rPr>
              <a:t>Part 2: Phone App Walkthrough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C98C0-65B9-4E68-C581-BD184E2F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3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27E6E3-6824-4924-BC7F-8884D831D234}"/>
              </a:ext>
            </a:extLst>
          </p:cNvPr>
          <p:cNvSpPr txBox="1">
            <a:spLocks/>
          </p:cNvSpPr>
          <p:nvPr/>
        </p:nvSpPr>
        <p:spPr>
          <a:xfrm>
            <a:off x="4543124" y="195609"/>
            <a:ext cx="6779447" cy="134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/>
              <a:t>New Patient Setup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1543DD5-69CA-4C03-8285-5B1049BB216F}"/>
              </a:ext>
            </a:extLst>
          </p:cNvPr>
          <p:cNvSpPr txBox="1">
            <a:spLocks/>
          </p:cNvSpPr>
          <p:nvPr/>
        </p:nvSpPr>
        <p:spPr>
          <a:xfrm>
            <a:off x="4697127" y="2418309"/>
            <a:ext cx="7036293" cy="86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Start by pressing “Training Mode” at the bottom of the screen (allows fast-forwarding time)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9BF7E-E727-47EF-9F84-04E63E4124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7"/>
          <a:stretch/>
        </p:blipFill>
        <p:spPr>
          <a:xfrm>
            <a:off x="5798934" y="4756232"/>
            <a:ext cx="3585774" cy="1508678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46A11972-FE51-4A87-9C5B-DADE971DFAD1}"/>
              </a:ext>
            </a:extLst>
          </p:cNvPr>
          <p:cNvSpPr/>
          <p:nvPr/>
        </p:nvSpPr>
        <p:spPr>
          <a:xfrm rot="2007355">
            <a:off x="7429579" y="4099909"/>
            <a:ext cx="324482" cy="99732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13BCA-F894-14B7-2D98-549460B3E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"/>
          <a:stretch/>
        </p:blipFill>
        <p:spPr>
          <a:xfrm>
            <a:off x="0" y="-1"/>
            <a:ext cx="324366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E2BE71-AD22-8DC6-00F4-43634E0E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0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F3A2-B71E-B25C-7AE3-A740C695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26" y="291984"/>
            <a:ext cx="10823074" cy="876534"/>
          </a:xfrm>
        </p:spPr>
        <p:txBody>
          <a:bodyPr/>
          <a:lstStyle/>
          <a:p>
            <a:r>
              <a:rPr lang="en-US" dirty="0"/>
              <a:t>Download on Android Phones or iPhones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5E0B97-0F20-2CD5-1027-2B6D1A087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650" y="1230260"/>
            <a:ext cx="3900104" cy="228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3EB13-775C-1219-E08B-D4B6F9D8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7D5D4-D24D-59A4-9F61-B6030593C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949" y="1082435"/>
            <a:ext cx="2843952" cy="255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0ACBB4-BF15-646B-4BB3-8D5F01A17F30}"/>
              </a:ext>
            </a:extLst>
          </p:cNvPr>
          <p:cNvSpPr txBox="1">
            <a:spLocks/>
          </p:cNvSpPr>
          <p:nvPr/>
        </p:nvSpPr>
        <p:spPr>
          <a:xfrm>
            <a:off x="386346" y="6216603"/>
            <a:ext cx="9152290" cy="54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Free for training, license/in-app purchase for clinical use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BA23B52-D9E8-8136-3A12-783B1D1F72A3}"/>
              </a:ext>
            </a:extLst>
          </p:cNvPr>
          <p:cNvSpPr txBox="1">
            <a:spLocks/>
          </p:cNvSpPr>
          <p:nvPr/>
        </p:nvSpPr>
        <p:spPr>
          <a:xfrm>
            <a:off x="530726" y="3873941"/>
            <a:ext cx="5700028" cy="54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Also available on DISA P.U.M.A. app store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5DD16-CAF4-B3F7-70B1-250B65A4AF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2" t="14740" r="38513"/>
          <a:stretch/>
        </p:blipFill>
        <p:spPr bwMode="auto">
          <a:xfrm rot="5400000">
            <a:off x="3240603" y="3979368"/>
            <a:ext cx="1639590" cy="2681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C150DB-A19E-152D-F850-C653AF94D5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8893" r="62526" b="10078"/>
          <a:stretch/>
        </p:blipFill>
        <p:spPr>
          <a:xfrm rot="5400000">
            <a:off x="6621748" y="3591285"/>
            <a:ext cx="1634634" cy="345266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11ACC54-99F5-D6EF-9B5E-2A0F1F9F6B54}"/>
              </a:ext>
            </a:extLst>
          </p:cNvPr>
          <p:cNvSpPr/>
          <p:nvPr/>
        </p:nvSpPr>
        <p:spPr>
          <a:xfrm>
            <a:off x="2177111" y="5570988"/>
            <a:ext cx="947546" cy="38501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43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DC5460-637A-4247-A416-C2E825D66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1769" y="0"/>
            <a:ext cx="3853281" cy="6846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F421EB5-99A0-4756-945B-BAF2D3C5BF4F}"/>
              </a:ext>
            </a:extLst>
          </p:cNvPr>
          <p:cNvSpPr txBox="1"/>
          <p:nvPr/>
        </p:nvSpPr>
        <p:spPr>
          <a:xfrm>
            <a:off x="483456" y="1305273"/>
            <a:ext cx="2868385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Enter weight from patient scenario.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17C1BC1-03FF-423B-ADB6-27262122E17C}"/>
              </a:ext>
            </a:extLst>
          </p:cNvPr>
          <p:cNvSpPr/>
          <p:nvPr/>
        </p:nvSpPr>
        <p:spPr>
          <a:xfrm>
            <a:off x="3486150" y="1566507"/>
            <a:ext cx="2451310" cy="7082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A9086-ECDD-4282-8A42-DF5EC77AC38D}"/>
              </a:ext>
            </a:extLst>
          </p:cNvPr>
          <p:cNvSpPr txBox="1"/>
          <p:nvPr/>
        </p:nvSpPr>
        <p:spPr>
          <a:xfrm>
            <a:off x="2873612" y="4321998"/>
            <a:ext cx="3063848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No confounders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5CAD7-6089-AE20-4132-FECA33E0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1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671E3D9C-E77C-4392-9DB6-183A2B6BED51}"/>
              </a:ext>
            </a:extLst>
          </p:cNvPr>
          <p:cNvSpPr/>
          <p:nvPr/>
        </p:nvSpPr>
        <p:spPr>
          <a:xfrm rot="10800000">
            <a:off x="4532268" y="1462196"/>
            <a:ext cx="1910174" cy="48126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5799EB-17B1-73C9-CE6F-0394051B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003" y="34036"/>
            <a:ext cx="3239146" cy="678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E3BFEF3-A3D1-90CA-E6FB-A6763A7E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21</a:t>
            </a:fld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969EDA5-4AE6-7A89-D5A9-3629656A5134}"/>
              </a:ext>
            </a:extLst>
          </p:cNvPr>
          <p:cNvSpPr txBox="1">
            <a:spLocks/>
          </p:cNvSpPr>
          <p:nvPr/>
        </p:nvSpPr>
        <p:spPr>
          <a:xfrm>
            <a:off x="6597562" y="136525"/>
            <a:ext cx="5417654" cy="6219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Protocols: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Adult Predictive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Targets 30-50 mL/</a:t>
            </a:r>
            <a:r>
              <a:rPr lang="en-US" dirty="0" err="1">
                <a:solidFill>
                  <a:srgbClr val="000000"/>
                </a:solidFill>
              </a:rPr>
              <a:t>hr</a:t>
            </a:r>
            <a:r>
              <a:rPr lang="en-US" dirty="0">
                <a:solidFill>
                  <a:srgbClr val="000000"/>
                </a:solidFill>
              </a:rPr>
              <a:t> UO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Uses UO trend and a predictive algorithm for recommendations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size of recommended IV fluid rate changes may vary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Custom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You can choose the UO target range in mL or mL/kg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IV fluid rate recommendations will be +/- 10% or no change (unless a safety rule applies)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Monitor Only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Will not provide IV fluid rate recommendations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Will provide graphs and safety alerts</a:t>
            </a:r>
          </a:p>
        </p:txBody>
      </p:sp>
    </p:spTree>
    <p:extLst>
      <p:ext uri="{BB962C8B-B14F-4D97-AF65-F5344CB8AC3E}">
        <p14:creationId xmlns:p14="http://schemas.microsoft.com/office/powerpoint/2010/main" val="2685328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A4E3B-9591-ABC3-BD66-6DB0D11D1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341" y="0"/>
            <a:ext cx="326978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5799EB-17B1-73C9-CE6F-0394051B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5947" y="34036"/>
            <a:ext cx="3239146" cy="678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E3BFEF3-A3D1-90CA-E6FB-A6763A7E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22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B77572-F5DA-1626-9C45-312D3216D710}"/>
              </a:ext>
            </a:extLst>
          </p:cNvPr>
          <p:cNvSpPr/>
          <p:nvPr/>
        </p:nvSpPr>
        <p:spPr>
          <a:xfrm>
            <a:off x="5020733" y="3301999"/>
            <a:ext cx="1293217" cy="48260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5E49234-4ADA-DDDC-5301-34E4B2AA61C1}"/>
              </a:ext>
            </a:extLst>
          </p:cNvPr>
          <p:cNvSpPr/>
          <p:nvPr/>
        </p:nvSpPr>
        <p:spPr>
          <a:xfrm>
            <a:off x="1709928" y="3364992"/>
            <a:ext cx="1227258" cy="48126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E4D5BE9-6405-E956-55FB-239B652E027E}"/>
              </a:ext>
            </a:extLst>
          </p:cNvPr>
          <p:cNvSpPr/>
          <p:nvPr/>
        </p:nvSpPr>
        <p:spPr>
          <a:xfrm>
            <a:off x="1709928" y="3846255"/>
            <a:ext cx="1227258" cy="48126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6B4361E-C36D-9BFD-2164-9E1EEAF85C09}"/>
              </a:ext>
            </a:extLst>
          </p:cNvPr>
          <p:cNvSpPr/>
          <p:nvPr/>
        </p:nvSpPr>
        <p:spPr>
          <a:xfrm>
            <a:off x="6423189" y="3303337"/>
            <a:ext cx="1836690" cy="48126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98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7C6BEC-25BC-F599-CB28-80ECD425B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44" y="0"/>
            <a:ext cx="3258326" cy="681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11C05-5312-337B-A47B-2F40E3AA5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163" y="0"/>
            <a:ext cx="35448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C4B894F-B324-4BE1-8762-21911C5710AD}"/>
              </a:ext>
            </a:extLst>
          </p:cNvPr>
          <p:cNvSpPr/>
          <p:nvPr/>
        </p:nvSpPr>
        <p:spPr>
          <a:xfrm rot="19456384">
            <a:off x="3731107" y="3714676"/>
            <a:ext cx="4051080" cy="38095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351C4A6-5C19-40EE-8F35-033DE135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9474CD7-268F-2699-EF04-CDBD0E16CD79}"/>
              </a:ext>
            </a:extLst>
          </p:cNvPr>
          <p:cNvSpPr/>
          <p:nvPr/>
        </p:nvSpPr>
        <p:spPr>
          <a:xfrm rot="8581425">
            <a:off x="3659171" y="2852393"/>
            <a:ext cx="1009936" cy="48126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3E1B7-E6FE-3261-EAFF-D54674C83006}"/>
              </a:ext>
            </a:extLst>
          </p:cNvPr>
          <p:cNvSpPr txBox="1"/>
          <p:nvPr/>
        </p:nvSpPr>
        <p:spPr>
          <a:xfrm>
            <a:off x="4588840" y="1733942"/>
            <a:ext cx="2335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add fluids in/out so far here. These are not used for recommendations but will be graphed.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3D0CD-74ED-2F2C-8072-B1B9C7F02F70}"/>
              </a:ext>
            </a:extLst>
          </p:cNvPr>
          <p:cNvSpPr txBox="1"/>
          <p:nvPr/>
        </p:nvSpPr>
        <p:spPr>
          <a:xfrm>
            <a:off x="4550296" y="4830819"/>
            <a:ext cx="2484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choose different formulas (e.g., higher for electrical or inhalation injuries)</a:t>
            </a:r>
          </a:p>
        </p:txBody>
      </p:sp>
    </p:spTree>
    <p:extLst>
      <p:ext uri="{BB962C8B-B14F-4D97-AF65-F5344CB8AC3E}">
        <p14:creationId xmlns:p14="http://schemas.microsoft.com/office/powerpoint/2010/main" val="524718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7C6BEC-25BC-F599-CB28-80ECD425B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44" y="0"/>
            <a:ext cx="3258326" cy="681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C4B894F-B324-4BE1-8762-21911C5710AD}"/>
              </a:ext>
            </a:extLst>
          </p:cNvPr>
          <p:cNvSpPr/>
          <p:nvPr/>
        </p:nvSpPr>
        <p:spPr>
          <a:xfrm rot="10800000">
            <a:off x="3460527" y="5991078"/>
            <a:ext cx="2025540" cy="38095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351C4A6-5C19-40EE-8F35-033DE135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24</a:t>
            </a:fld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9474CD7-268F-2699-EF04-CDBD0E16CD79}"/>
              </a:ext>
            </a:extLst>
          </p:cNvPr>
          <p:cNvSpPr/>
          <p:nvPr/>
        </p:nvSpPr>
        <p:spPr>
          <a:xfrm rot="8581425">
            <a:off x="3730314" y="4912170"/>
            <a:ext cx="1760009" cy="48126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3D0CD-74ED-2F2C-8072-B1B9C7F02F70}"/>
              </a:ext>
            </a:extLst>
          </p:cNvPr>
          <p:cNvSpPr txBox="1"/>
          <p:nvPr/>
        </p:nvSpPr>
        <p:spPr>
          <a:xfrm>
            <a:off x="5673800" y="5996891"/>
            <a:ext cx="464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“Start Resuscitation” when ready!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64A63-8DAB-891C-FF8E-62390EEC82B1}"/>
              </a:ext>
            </a:extLst>
          </p:cNvPr>
          <p:cNvSpPr txBox="1"/>
          <p:nvPr/>
        </p:nvSpPr>
        <p:spPr>
          <a:xfrm>
            <a:off x="5458078" y="4108090"/>
            <a:ext cx="340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always choose a different rate than the one recommended</a:t>
            </a:r>
          </a:p>
        </p:txBody>
      </p:sp>
    </p:spTree>
    <p:extLst>
      <p:ext uri="{BB962C8B-B14F-4D97-AF65-F5344CB8AC3E}">
        <p14:creationId xmlns:p14="http://schemas.microsoft.com/office/powerpoint/2010/main" val="3846493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86B1-8CE2-4386-A32A-8D8AD4297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4" y="1181300"/>
            <a:ext cx="10684151" cy="1345134"/>
          </a:xfrm>
        </p:spPr>
        <p:txBody>
          <a:bodyPr anchor="ctr">
            <a:normAutofit/>
          </a:bodyPr>
          <a:lstStyle/>
          <a:p>
            <a:r>
              <a:rPr lang="en-US" sz="5600" dirty="0">
                <a:solidFill>
                  <a:schemeClr val="accent1">
                    <a:lumMod val="75000"/>
                  </a:schemeClr>
                </a:solidFill>
              </a:rPr>
              <a:t>Fluid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17511-AE4B-4A3D-81C3-C172D0012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76" y="2791326"/>
            <a:ext cx="11752446" cy="3828868"/>
          </a:xfrm>
        </p:spPr>
        <p:txBody>
          <a:bodyPr anchor="ctr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Clinical Goal: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Adequate perfusion with least amount of fluids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Plan: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Review urine output each hour, consider any alerts and patient status, and adjust fluid rate as needed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In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Training Mode</a:t>
            </a:r>
            <a:r>
              <a:rPr lang="en-US" sz="2800" dirty="0">
                <a:solidFill>
                  <a:srgbClr val="000000"/>
                </a:solidFill>
              </a:rPr>
              <a:t>, we can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fast-forward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time to do top-of-the-hour fluid updates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01C83CD5-27AF-CAED-148D-C050D0D8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557D846-3E86-44B1-83B9-0216B5DA628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00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F21DE7A-C985-9E6C-AD52-0BE71147499A}"/>
              </a:ext>
            </a:extLst>
          </p:cNvPr>
          <p:cNvSpPr txBox="1">
            <a:spLocks/>
          </p:cNvSpPr>
          <p:nvPr/>
        </p:nvSpPr>
        <p:spPr>
          <a:xfrm>
            <a:off x="277529" y="1443790"/>
            <a:ext cx="11272787" cy="15374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/>
              <a:t>The “Next Update”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fast-forward </a:t>
            </a:r>
            <a:r>
              <a:rPr lang="en-US" dirty="0"/>
              <a:t>time feature shows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Training Mode </a:t>
            </a:r>
            <a:r>
              <a:rPr lang="en-US" dirty="0"/>
              <a:t>but not in normal clinical mode</a:t>
            </a:r>
          </a:p>
          <a:p>
            <a:pPr marL="457200" indent="-457200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54A0D9-F4A9-765D-A8BC-4620D531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191" y="4515897"/>
            <a:ext cx="6757618" cy="196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D44DE574-44A8-76A2-E0FD-C712E3AB5DAA}"/>
              </a:ext>
            </a:extLst>
          </p:cNvPr>
          <p:cNvSpPr/>
          <p:nvPr/>
        </p:nvSpPr>
        <p:spPr>
          <a:xfrm>
            <a:off x="8452878" y="2788232"/>
            <a:ext cx="1095264" cy="164103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6FDBC-9F7B-2B4B-C880-5425EDC7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08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A6E32AE1-66A1-41C8-B5B2-E6D72268F74D}"/>
              </a:ext>
            </a:extLst>
          </p:cNvPr>
          <p:cNvSpPr/>
          <p:nvPr/>
        </p:nvSpPr>
        <p:spPr>
          <a:xfrm>
            <a:off x="3250375" y="1644806"/>
            <a:ext cx="2451310" cy="7082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D94078-A8DB-4528-9C7E-3DAFE4F5767E}"/>
              </a:ext>
            </a:extLst>
          </p:cNvPr>
          <p:cNvSpPr txBox="1"/>
          <p:nvPr/>
        </p:nvSpPr>
        <p:spPr>
          <a:xfrm>
            <a:off x="8330" y="3807852"/>
            <a:ext cx="421712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 additional fluids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150F6C-A820-4F86-A73C-4EE0227865EA}"/>
              </a:ext>
            </a:extLst>
          </p:cNvPr>
          <p:cNvSpPr txBox="1"/>
          <p:nvPr/>
        </p:nvSpPr>
        <p:spPr>
          <a:xfrm>
            <a:off x="2522594" y="3604343"/>
            <a:ext cx="274950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/>
              <a:t>Don’t enter additional fluids for this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7DC57-A402-D740-3D1D-D433CF7DC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685" y="0"/>
            <a:ext cx="324975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6B2017-E0F7-687F-C7BB-3429A56E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83309-5805-0868-4AC8-FD0A4EFAA728}"/>
              </a:ext>
            </a:extLst>
          </p:cNvPr>
          <p:cNvSpPr txBox="1"/>
          <p:nvPr/>
        </p:nvSpPr>
        <p:spPr>
          <a:xfrm>
            <a:off x="172858" y="411492"/>
            <a:ext cx="295848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Time period for UO update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23985EC-0371-9C69-ADF1-537E94810EBF}"/>
              </a:ext>
            </a:extLst>
          </p:cNvPr>
          <p:cNvSpPr/>
          <p:nvPr/>
        </p:nvSpPr>
        <p:spPr>
          <a:xfrm>
            <a:off x="3250375" y="778637"/>
            <a:ext cx="2451310" cy="7082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3E1331-581D-4943-ADB8-93E75A3ED3FA}"/>
              </a:ext>
            </a:extLst>
          </p:cNvPr>
          <p:cNvSpPr txBox="1"/>
          <p:nvPr/>
        </p:nvSpPr>
        <p:spPr>
          <a:xfrm>
            <a:off x="4842508" y="3635122"/>
            <a:ext cx="92984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z="8000" b="1" dirty="0">
                <a:solidFill>
                  <a:schemeClr val="accent2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72799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967379B-23C9-4042-ADD0-96848661EED9}"/>
              </a:ext>
            </a:extLst>
          </p:cNvPr>
          <p:cNvSpPr txBox="1"/>
          <p:nvPr/>
        </p:nvSpPr>
        <p:spPr>
          <a:xfrm>
            <a:off x="190500" y="5031042"/>
            <a:ext cx="321945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Accept the recommended 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D94078-A8DB-4528-9C7E-3DAFE4F5767E}"/>
              </a:ext>
            </a:extLst>
          </p:cNvPr>
          <p:cNvSpPr txBox="1"/>
          <p:nvPr/>
        </p:nvSpPr>
        <p:spPr>
          <a:xfrm>
            <a:off x="8330" y="3807852"/>
            <a:ext cx="421712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 additional fluids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568B9-B4FA-9267-E2BF-ED93ECF1A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169" y="0"/>
            <a:ext cx="3262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6E32AE1-66A1-41C8-B5B2-E6D72268F74D}"/>
              </a:ext>
            </a:extLst>
          </p:cNvPr>
          <p:cNvSpPr/>
          <p:nvPr/>
        </p:nvSpPr>
        <p:spPr>
          <a:xfrm>
            <a:off x="3409950" y="5187873"/>
            <a:ext cx="2451310" cy="53050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E93D690-3101-0D11-E8D8-4B7A04258A13}"/>
              </a:ext>
            </a:extLst>
          </p:cNvPr>
          <p:cNvSpPr/>
          <p:nvPr/>
        </p:nvSpPr>
        <p:spPr>
          <a:xfrm>
            <a:off x="4401352" y="6005848"/>
            <a:ext cx="2451310" cy="53050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DB7A-7FD7-5546-5500-F1E1D267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8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3EBA22-0424-4DD6-8DAB-E226B3050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682" y="4514680"/>
            <a:ext cx="7308547" cy="2120722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8E453F13-E13A-42E6-AE30-5D3C98726860}"/>
              </a:ext>
            </a:extLst>
          </p:cNvPr>
          <p:cNvSpPr/>
          <p:nvPr/>
        </p:nvSpPr>
        <p:spPr>
          <a:xfrm>
            <a:off x="6086374" y="3073409"/>
            <a:ext cx="914400" cy="144127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43F17-8B38-2750-46BA-3577B741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0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3D517-B434-E7F3-011A-FB4DB7C0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36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4B8D"/>
                </a:solidFill>
              </a:rPr>
              <a:t>Part 1: Clinical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C98C0-65B9-4E68-C581-BD184E2F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53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27AB70-051C-4AD5-BA3A-21FE82414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3"/>
          <a:stretch/>
        </p:blipFill>
        <p:spPr>
          <a:xfrm>
            <a:off x="6735880" y="0"/>
            <a:ext cx="4523543" cy="6840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92FEEBF-8C79-4026-A303-4FF15563140E}"/>
              </a:ext>
            </a:extLst>
          </p:cNvPr>
          <p:cNvSpPr/>
          <p:nvPr/>
        </p:nvSpPr>
        <p:spPr>
          <a:xfrm>
            <a:off x="5611527" y="1177757"/>
            <a:ext cx="960497" cy="7082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CA168E1-29B6-4A28-A7E1-5B9CE9E8CAF4}"/>
              </a:ext>
            </a:extLst>
          </p:cNvPr>
          <p:cNvSpPr/>
          <p:nvPr/>
        </p:nvSpPr>
        <p:spPr>
          <a:xfrm>
            <a:off x="5775382" y="1675163"/>
            <a:ext cx="960497" cy="7082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B841585-C252-443D-A9AC-AFBFA081836D}"/>
              </a:ext>
            </a:extLst>
          </p:cNvPr>
          <p:cNvSpPr/>
          <p:nvPr/>
        </p:nvSpPr>
        <p:spPr>
          <a:xfrm>
            <a:off x="5611526" y="2526700"/>
            <a:ext cx="1043475" cy="7082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06DAC78-529A-4E25-AEFA-2523BD333578}"/>
              </a:ext>
            </a:extLst>
          </p:cNvPr>
          <p:cNvSpPr/>
          <p:nvPr/>
        </p:nvSpPr>
        <p:spPr>
          <a:xfrm>
            <a:off x="5456120" y="6132565"/>
            <a:ext cx="1225655" cy="7082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A1FE4-0A7D-164E-B5D3-01B4166C221D}"/>
              </a:ext>
            </a:extLst>
          </p:cNvPr>
          <p:cNvSpPr txBox="1"/>
          <p:nvPr/>
        </p:nvSpPr>
        <p:spPr>
          <a:xfrm>
            <a:off x="118617" y="472343"/>
            <a:ext cx="4665137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Checklist is optional</a:t>
            </a: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It does not affect the recommendations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But these values are also important for monitoring resuscitation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41E02B-5E56-F390-94C0-B1C8C5CD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238" y="6304133"/>
            <a:ext cx="2743200" cy="365125"/>
          </a:xfrm>
        </p:spPr>
        <p:txBody>
          <a:bodyPr/>
          <a:lstStyle/>
          <a:p>
            <a:fld id="{9557D846-3E86-44B1-83B9-0216B5DA628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93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27AB70-051C-4AD5-BA3A-21FE82414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3"/>
          <a:stretch/>
        </p:blipFill>
        <p:spPr>
          <a:xfrm>
            <a:off x="5657850" y="0"/>
            <a:ext cx="545947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92FEEBF-8C79-4026-A303-4FF15563140E}"/>
              </a:ext>
            </a:extLst>
          </p:cNvPr>
          <p:cNvSpPr/>
          <p:nvPr/>
        </p:nvSpPr>
        <p:spPr>
          <a:xfrm>
            <a:off x="2878830" y="1175680"/>
            <a:ext cx="2451310" cy="7082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CA168E1-29B6-4A28-A7E1-5B9CE9E8CAF4}"/>
              </a:ext>
            </a:extLst>
          </p:cNvPr>
          <p:cNvSpPr/>
          <p:nvPr/>
        </p:nvSpPr>
        <p:spPr>
          <a:xfrm>
            <a:off x="3042685" y="1673086"/>
            <a:ext cx="2451310" cy="7082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B841585-C252-443D-A9AC-AFBFA081836D}"/>
              </a:ext>
            </a:extLst>
          </p:cNvPr>
          <p:cNvSpPr/>
          <p:nvPr/>
        </p:nvSpPr>
        <p:spPr>
          <a:xfrm>
            <a:off x="2878830" y="2878754"/>
            <a:ext cx="2451310" cy="7082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06DAC78-529A-4E25-AEFA-2523BD333578}"/>
              </a:ext>
            </a:extLst>
          </p:cNvPr>
          <p:cNvSpPr/>
          <p:nvPr/>
        </p:nvSpPr>
        <p:spPr>
          <a:xfrm>
            <a:off x="3042685" y="3468211"/>
            <a:ext cx="2451310" cy="7082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15E404D-DD2F-489E-9093-7EE4024C0634}"/>
              </a:ext>
            </a:extLst>
          </p:cNvPr>
          <p:cNvSpPr/>
          <p:nvPr/>
        </p:nvSpPr>
        <p:spPr>
          <a:xfrm>
            <a:off x="2878830" y="4084422"/>
            <a:ext cx="2451310" cy="7082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8DF0CA7-5EE6-49C6-BE33-054101A700BF}"/>
              </a:ext>
            </a:extLst>
          </p:cNvPr>
          <p:cNvSpPr/>
          <p:nvPr/>
        </p:nvSpPr>
        <p:spPr>
          <a:xfrm>
            <a:off x="3042685" y="4673879"/>
            <a:ext cx="2451310" cy="7082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366BB6-C112-89BD-DC13-AED7B930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238" y="6356350"/>
            <a:ext cx="2743200" cy="365125"/>
          </a:xfrm>
        </p:spPr>
        <p:txBody>
          <a:bodyPr/>
          <a:lstStyle/>
          <a:p>
            <a:fld id="{9557D846-3E86-44B1-83B9-0216B5DA628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18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3EBA22-0424-4DD6-8DAB-E226B3050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726" y="3706457"/>
            <a:ext cx="7308547" cy="2120722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8E453F13-E13A-42E6-AE30-5D3C98726860}"/>
              </a:ext>
            </a:extLst>
          </p:cNvPr>
          <p:cNvSpPr/>
          <p:nvPr/>
        </p:nvSpPr>
        <p:spPr>
          <a:xfrm>
            <a:off x="8655009" y="2065419"/>
            <a:ext cx="1095264" cy="164103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35AF6-88AD-481D-AE51-8516AC0CEC44}"/>
              </a:ext>
            </a:extLst>
          </p:cNvPr>
          <p:cNvSpPr txBox="1"/>
          <p:nvPr/>
        </p:nvSpPr>
        <p:spPr>
          <a:xfrm>
            <a:off x="6724650" y="220436"/>
            <a:ext cx="49149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Advance time again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E0036F-5186-6A1F-D8ED-7A396472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24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DAEB224-C5BB-532E-C95A-1A3B9359D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590" y="0"/>
            <a:ext cx="2805355" cy="5072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8D6DCE-5403-7370-1CDB-F7C08CE08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4" y="168864"/>
            <a:ext cx="3680613" cy="5428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5FBAD1-5B0E-40C3-AB0B-769E98122B6C}"/>
              </a:ext>
            </a:extLst>
          </p:cNvPr>
          <p:cNvSpPr txBox="1"/>
          <p:nvPr/>
        </p:nvSpPr>
        <p:spPr>
          <a:xfrm>
            <a:off x="7261268" y="168864"/>
            <a:ext cx="462914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We gave 250 mL FFP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4426E0D-3717-4879-8F25-8E402021A21C}"/>
              </a:ext>
            </a:extLst>
          </p:cNvPr>
          <p:cNvSpPr/>
          <p:nvPr/>
        </p:nvSpPr>
        <p:spPr>
          <a:xfrm rot="8285320">
            <a:off x="2819501" y="1903853"/>
            <a:ext cx="689359" cy="43113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5588719-E334-D18E-6568-B74649190F7E}"/>
              </a:ext>
            </a:extLst>
          </p:cNvPr>
          <p:cNvSpPr/>
          <p:nvPr/>
        </p:nvSpPr>
        <p:spPr>
          <a:xfrm rot="20312117">
            <a:off x="1633343" y="4469987"/>
            <a:ext cx="2419584" cy="43113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0FB944-91D0-40DD-8741-EBB73CDFD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383" y="1476547"/>
            <a:ext cx="3334157" cy="529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9EFEE71-E047-4E74-B01A-D52EB9357888}"/>
              </a:ext>
            </a:extLst>
          </p:cNvPr>
          <p:cNvSpPr/>
          <p:nvPr/>
        </p:nvSpPr>
        <p:spPr>
          <a:xfrm rot="20871148">
            <a:off x="6035988" y="2216342"/>
            <a:ext cx="1620141" cy="37134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1B474AC-E4A1-4C5F-BEA8-BBA845BA154F}"/>
              </a:ext>
            </a:extLst>
          </p:cNvPr>
          <p:cNvSpPr/>
          <p:nvPr/>
        </p:nvSpPr>
        <p:spPr>
          <a:xfrm rot="8961242">
            <a:off x="9840442" y="1364860"/>
            <a:ext cx="1723389" cy="35613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0F3870B-7643-ED17-4961-069FB1A1EB3B}"/>
              </a:ext>
            </a:extLst>
          </p:cNvPr>
          <p:cNvSpPr/>
          <p:nvPr/>
        </p:nvSpPr>
        <p:spPr>
          <a:xfrm>
            <a:off x="6742312" y="5959473"/>
            <a:ext cx="1620141" cy="37134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378FA8D-3DC9-AFDB-75A4-DEF76BEE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41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54A0D9-F4A9-765D-A8BC-4620D531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191" y="4515897"/>
            <a:ext cx="6757618" cy="196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D44DE574-44A8-76A2-E0FD-C712E3AB5DAA}"/>
              </a:ext>
            </a:extLst>
          </p:cNvPr>
          <p:cNvSpPr/>
          <p:nvPr/>
        </p:nvSpPr>
        <p:spPr>
          <a:xfrm>
            <a:off x="8452878" y="2788232"/>
            <a:ext cx="1095264" cy="164103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FBE3C-A491-E447-4FB4-54E6BFC6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34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B355D9-09A4-86D1-9DFE-49538D438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87" y="124568"/>
            <a:ext cx="3219449" cy="473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6E32AE1-66A1-41C8-B5B2-E6D72268F74D}"/>
              </a:ext>
            </a:extLst>
          </p:cNvPr>
          <p:cNvSpPr/>
          <p:nvPr/>
        </p:nvSpPr>
        <p:spPr>
          <a:xfrm>
            <a:off x="386727" y="1818591"/>
            <a:ext cx="1089660" cy="53959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150F6C-A820-4F86-A73C-4EE0227865EA}"/>
              </a:ext>
            </a:extLst>
          </p:cNvPr>
          <p:cNvSpPr txBox="1"/>
          <p:nvPr/>
        </p:nvSpPr>
        <p:spPr>
          <a:xfrm>
            <a:off x="5168767" y="92946"/>
            <a:ext cx="2974718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Safety questions appear when a decrease will be recommended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FB6203B-66C2-4DAB-4FCD-433E225980C9}"/>
              </a:ext>
            </a:extLst>
          </p:cNvPr>
          <p:cNvSpPr/>
          <p:nvPr/>
        </p:nvSpPr>
        <p:spPr>
          <a:xfrm>
            <a:off x="7023234" y="1818591"/>
            <a:ext cx="1089660" cy="53959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D7F6313-59C7-83AD-1D8B-37A7BDE7AC98}"/>
              </a:ext>
            </a:extLst>
          </p:cNvPr>
          <p:cNvSpPr/>
          <p:nvPr/>
        </p:nvSpPr>
        <p:spPr>
          <a:xfrm>
            <a:off x="7023234" y="3109496"/>
            <a:ext cx="1089660" cy="53959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AB2BB97-6ACB-BD18-56B9-F7A072759B95}"/>
              </a:ext>
            </a:extLst>
          </p:cNvPr>
          <p:cNvSpPr/>
          <p:nvPr/>
        </p:nvSpPr>
        <p:spPr>
          <a:xfrm>
            <a:off x="7023234" y="5096393"/>
            <a:ext cx="1089660" cy="53959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9673A-1989-6599-CCCD-12B4A3F089BA}"/>
              </a:ext>
            </a:extLst>
          </p:cNvPr>
          <p:cNvSpPr txBox="1"/>
          <p:nvPr/>
        </p:nvSpPr>
        <p:spPr>
          <a:xfrm>
            <a:off x="5871411" y="6187922"/>
            <a:ext cx="617986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Enter new rate of 430 mL/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hr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due to hypotension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F6E634-D371-BCD8-B5BF-6B34BE243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75"/>
          <a:stretch/>
        </p:blipFill>
        <p:spPr>
          <a:xfrm>
            <a:off x="8112894" y="1222008"/>
            <a:ext cx="3439579" cy="4864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258C935-F817-10D4-97BB-EB861697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9557D846-3E86-44B1-83B9-0216B5DA628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49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FC1D3B-11BF-9B38-E246-D5C6E656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70" y="26357"/>
            <a:ext cx="3620679" cy="660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98B1EDD-292D-4637-8181-491C2355DC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6"/>
          <a:stretch/>
        </p:blipFill>
        <p:spPr>
          <a:xfrm>
            <a:off x="4169297" y="26357"/>
            <a:ext cx="3849510" cy="660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08244B8-C5EF-9E7C-198C-643CA2ACC5FB}"/>
              </a:ext>
            </a:extLst>
          </p:cNvPr>
          <p:cNvSpPr/>
          <p:nvPr/>
        </p:nvSpPr>
        <p:spPr>
          <a:xfrm>
            <a:off x="2637322" y="228712"/>
            <a:ext cx="779646" cy="6953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F5BC93-43AB-2089-E39C-7602225B8C9C}"/>
              </a:ext>
            </a:extLst>
          </p:cNvPr>
          <p:cNvSpPr txBox="1"/>
          <p:nvPr/>
        </p:nvSpPr>
        <p:spPr>
          <a:xfrm>
            <a:off x="8268744" y="3327822"/>
            <a:ext cx="3923256" cy="2369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/>
              <a:t>24-hr Volume Projection: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Shows by HPB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Assumes you stay at current rate until HPB 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200-249 mL/kg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orange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250+ mL/kg </a:t>
            </a:r>
            <a:r>
              <a:rPr lang="en-US" sz="2400" b="1" dirty="0">
                <a:solidFill>
                  <a:srgbClr val="FF0000"/>
                </a:solidFill>
              </a:rPr>
              <a:t>RED BOX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0C3190-23FE-C0C4-F65C-9758B53C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02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76975E-DA71-4A43-CDE9-F7D509B16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910" y="80243"/>
            <a:ext cx="3705007" cy="669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94D7A3A-2B97-4ABC-CFB2-B458BF6E553C}"/>
              </a:ext>
            </a:extLst>
          </p:cNvPr>
          <p:cNvSpPr/>
          <p:nvPr/>
        </p:nvSpPr>
        <p:spPr>
          <a:xfrm>
            <a:off x="4666134" y="238435"/>
            <a:ext cx="779646" cy="6953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3FB714-E947-412C-5099-2031333AD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222" y="80243"/>
            <a:ext cx="3613511" cy="657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5166CEE1-A35C-0F2C-2AAE-B9C4E13F1808}"/>
              </a:ext>
            </a:extLst>
          </p:cNvPr>
          <p:cNvSpPr/>
          <p:nvPr/>
        </p:nvSpPr>
        <p:spPr>
          <a:xfrm rot="17034719">
            <a:off x="5537419" y="-296538"/>
            <a:ext cx="399985" cy="3750575"/>
          </a:xfrm>
          <a:prstGeom prst="downArrow">
            <a:avLst>
              <a:gd name="adj1" fmla="val 50000"/>
              <a:gd name="adj2" fmla="val 466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4819B54-AED9-5AEF-D9F0-E87A9CCD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23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2C8E67-F5EF-CC88-5BB7-193133CCA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30" y="286464"/>
            <a:ext cx="3991532" cy="552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005E5-87AB-7944-6BD4-9A06675F1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142" y="0"/>
            <a:ext cx="37513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5C9E279-77C4-005B-DCCB-D854C0F07645}"/>
              </a:ext>
            </a:extLst>
          </p:cNvPr>
          <p:cNvSpPr/>
          <p:nvPr/>
        </p:nvSpPr>
        <p:spPr>
          <a:xfrm>
            <a:off x="2492944" y="189063"/>
            <a:ext cx="779646" cy="6953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A447C2-C8CE-6848-562E-1C2AE58FB21D}"/>
              </a:ext>
            </a:extLst>
          </p:cNvPr>
          <p:cNvSpPr/>
          <p:nvPr/>
        </p:nvSpPr>
        <p:spPr>
          <a:xfrm>
            <a:off x="8219975" y="536720"/>
            <a:ext cx="779646" cy="6953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A5582A1-B338-DDFD-AA15-A147A3B1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42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393B86-6E53-9B35-A09A-31CDD23C5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30" y="613144"/>
            <a:ext cx="3548054" cy="551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97A2284-867E-7EEA-FACA-0AD43C61A08A}"/>
              </a:ext>
            </a:extLst>
          </p:cNvPr>
          <p:cNvSpPr/>
          <p:nvPr/>
        </p:nvSpPr>
        <p:spPr>
          <a:xfrm>
            <a:off x="1867302" y="849356"/>
            <a:ext cx="779646" cy="6953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877BA-C773-E81E-B359-6EE9E2F31D9C}"/>
              </a:ext>
            </a:extLst>
          </p:cNvPr>
          <p:cNvSpPr txBox="1"/>
          <p:nvPr/>
        </p:nvSpPr>
        <p:spPr>
          <a:xfrm>
            <a:off x="5343691" y="2245610"/>
            <a:ext cx="4732516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/>
              <a:t>Patient tab lets you: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Change any value from your initial patient setup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Revise TBSA, weight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Edit/update Confounders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9984E0-487C-D9FA-F8ED-EBD9242C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BFF4-2E9D-1891-BF52-A6C8BDC3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4B8D"/>
                </a:solidFill>
              </a:rPr>
              <a:t>Clinical Goal of Burn Fluid Resuscitation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F4220-607C-2C94-715E-591599BB0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Maintain adequate tissue perfusion at the least physiological cost of fluid</a:t>
            </a:r>
            <a:r>
              <a:rPr lang="en-US" sz="3200" baseline="30000" dirty="0">
                <a:solidFill>
                  <a:schemeClr val="accent1"/>
                </a:solidFill>
              </a:rPr>
              <a:t>1</a:t>
            </a:r>
          </a:p>
          <a:p>
            <a:pPr lvl="1"/>
            <a:r>
              <a:rPr lang="en-US" sz="3200" dirty="0"/>
              <a:t>Over-resuscitation complications</a:t>
            </a:r>
          </a:p>
          <a:p>
            <a:pPr lvl="2"/>
            <a:r>
              <a:rPr lang="en-US" sz="2800" dirty="0"/>
              <a:t> edema, increased risk of compartment syndromes, ARDS, mortality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Under-resuscitation complications</a:t>
            </a:r>
          </a:p>
          <a:p>
            <a:pPr lvl="2"/>
            <a:r>
              <a:rPr lang="en-US" sz="2800" dirty="0"/>
              <a:t>acute kidney injury, burn shock, organ failure, mortality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F0761-D257-9E1B-92B2-73DFAB03B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694882-0933-AF0D-7692-1D0A73F8F64D}"/>
              </a:ext>
            </a:extLst>
          </p:cNvPr>
          <p:cNvSpPr txBox="1"/>
          <p:nvPr/>
        </p:nvSpPr>
        <p:spPr>
          <a:xfrm>
            <a:off x="838200" y="5767369"/>
            <a:ext cx="9648217" cy="58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cs typeface="Arial" panose="020B0604020202020204" pitchFamily="34" charset="0"/>
              </a:rPr>
              <a:t>1 </a:t>
            </a:r>
            <a:r>
              <a:rPr lang="en-US" sz="1600" dirty="0">
                <a:solidFill>
                  <a:srgbClr val="222222"/>
                </a:solidFill>
                <a:effectLst/>
              </a:rPr>
              <a:t>Rizzo, J., et al. "The Battle of the Titans–Comparing Resuscitation Between Five Major Burn Centers Using the Burn Navigator." Journal of Burn Care &amp; Research</a:t>
            </a:r>
            <a:r>
              <a:rPr lang="en-US" sz="1600" dirty="0">
                <a:solidFill>
                  <a:srgbClr val="222222"/>
                </a:solidFill>
              </a:rPr>
              <a:t> </a:t>
            </a:r>
            <a:r>
              <a:rPr lang="en-US" sz="1600" dirty="0">
                <a:solidFill>
                  <a:srgbClr val="222222"/>
                </a:solidFill>
                <a:effectLst/>
              </a:rPr>
              <a:t>(2022) </a:t>
            </a:r>
            <a:r>
              <a:rPr lang="en-US" sz="1600" u="none" strike="noStrike" baseline="0" dirty="0">
                <a:solidFill>
                  <a:srgbClr val="000000"/>
                </a:solidFill>
                <a:latin typeface="ITC Galliard Std"/>
              </a:rPr>
              <a:t> </a:t>
            </a:r>
            <a:r>
              <a:rPr lang="en-US" sz="1600" u="none" strike="noStrike" baseline="0" dirty="0">
                <a:solidFill>
                  <a:srgbClr val="221E1F"/>
                </a:solidFill>
                <a:latin typeface="ITC Galliard Std"/>
                <a:hlinkClick r:id="rId2"/>
              </a:rPr>
              <a:t>https://doi.org/10.1093/jbcr/irac095</a:t>
            </a:r>
            <a:r>
              <a:rPr lang="en-US" sz="1600" u="none" strike="noStrike" baseline="0" dirty="0">
                <a:solidFill>
                  <a:srgbClr val="221E1F"/>
                </a:solidFill>
                <a:latin typeface="ITC Galliard Std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2163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0BDDDE-51DC-F395-9F62-4395C47E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578" y="174232"/>
            <a:ext cx="3972479" cy="333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C7F73B3-7D5A-4654-83D9-8913FD1F35F4}"/>
              </a:ext>
            </a:extLst>
          </p:cNvPr>
          <p:cNvSpPr/>
          <p:nvPr/>
        </p:nvSpPr>
        <p:spPr>
          <a:xfrm>
            <a:off x="5877831" y="2113764"/>
            <a:ext cx="847407" cy="3781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370512-BE0D-6A1C-940D-C82BC163B3D3}"/>
              </a:ext>
            </a:extLst>
          </p:cNvPr>
          <p:cNvSpPr/>
          <p:nvPr/>
        </p:nvSpPr>
        <p:spPr>
          <a:xfrm>
            <a:off x="6448928" y="401952"/>
            <a:ext cx="779646" cy="6953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1CBECB-5C60-8EB4-4D9F-AF5A84A9E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407" y="3740566"/>
            <a:ext cx="2624843" cy="2943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9984E0-487C-D9FA-F8ED-EBD9242C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40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262451-0637-019D-EC72-AE075BD82276}"/>
              </a:ext>
            </a:extLst>
          </p:cNvPr>
          <p:cNvSpPr txBox="1"/>
          <p:nvPr/>
        </p:nvSpPr>
        <p:spPr>
          <a:xfrm>
            <a:off x="533947" y="717954"/>
            <a:ext cx="4732516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/>
              <a:t>Home tab has </a:t>
            </a:r>
            <a:r>
              <a:rPr lang="en-US" sz="2800" b="1" dirty="0">
                <a:solidFill>
                  <a:schemeClr val="accent1"/>
                </a:solidFill>
              </a:rPr>
              <a:t>data export</a:t>
            </a:r>
            <a:r>
              <a:rPr lang="en-US" sz="2800" dirty="0"/>
              <a:t> options</a:t>
            </a:r>
          </a:p>
          <a:p>
            <a:endParaRPr lang="en-US" sz="2800" i="1" dirty="0"/>
          </a:p>
          <a:p>
            <a:r>
              <a:rPr lang="en-US" sz="2800" i="1" dirty="0"/>
              <a:t>(</a:t>
            </a:r>
            <a:r>
              <a:rPr lang="en-US" sz="2800" b="1" i="1" dirty="0">
                <a:solidFill>
                  <a:schemeClr val="accent1"/>
                </a:solidFill>
              </a:rPr>
              <a:t>Data handoff </a:t>
            </a:r>
            <a:r>
              <a:rPr lang="en-US" sz="2800" i="1" dirty="0"/>
              <a:t>is different and covered next)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AD82B-6598-E69B-2F8A-8E5316A68717}"/>
              </a:ext>
            </a:extLst>
          </p:cNvPr>
          <p:cNvSpPr txBox="1"/>
          <p:nvPr/>
        </p:nvSpPr>
        <p:spPr>
          <a:xfrm>
            <a:off x="4488594" y="4455345"/>
            <a:ext cx="3018149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/>
              <a:t>Choose to generate a PDF report</a:t>
            </a:r>
          </a:p>
        </p:txBody>
      </p:sp>
    </p:spTree>
    <p:extLst>
      <p:ext uri="{BB962C8B-B14F-4D97-AF65-F5344CB8AC3E}">
        <p14:creationId xmlns:p14="http://schemas.microsoft.com/office/powerpoint/2010/main" val="1855494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E4877BA-C773-E81E-B359-6EE9E2F31D9C}"/>
              </a:ext>
            </a:extLst>
          </p:cNvPr>
          <p:cNvSpPr txBox="1"/>
          <p:nvPr/>
        </p:nvSpPr>
        <p:spPr>
          <a:xfrm>
            <a:off x="406481" y="4164270"/>
            <a:ext cx="3234087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You need to choose a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PDF viewer app </a:t>
            </a:r>
            <a:r>
              <a:rPr lang="en-US" sz="2400" u="sng" dirty="0"/>
              <a:t>already on your phone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23E2B-8AE5-6DE2-9A1F-68F0CF8DB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95" y="458219"/>
            <a:ext cx="2939891" cy="144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B94886-8CD2-4FD6-2890-E614D0FDF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478" y="377814"/>
            <a:ext cx="2025648" cy="425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C7F73B3-7D5A-4654-83D9-8913FD1F35F4}"/>
              </a:ext>
            </a:extLst>
          </p:cNvPr>
          <p:cNvSpPr/>
          <p:nvPr/>
        </p:nvSpPr>
        <p:spPr>
          <a:xfrm>
            <a:off x="2881113" y="1341271"/>
            <a:ext cx="966965" cy="3781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C22802F-7C3D-A7B9-EF26-2092B5709D1D}"/>
              </a:ext>
            </a:extLst>
          </p:cNvPr>
          <p:cNvSpPr/>
          <p:nvPr/>
        </p:nvSpPr>
        <p:spPr>
          <a:xfrm>
            <a:off x="2635103" y="3786087"/>
            <a:ext cx="919875" cy="3781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95AE60-7EB3-2FF0-B574-5EFDBD16B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209" y="60158"/>
            <a:ext cx="3006602" cy="6737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B13942-59AD-7A02-4327-6ED8B3093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856" y="60158"/>
            <a:ext cx="2680269" cy="242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0E54A49-1F4E-4B20-EC95-AAF06BC14FDD}"/>
              </a:ext>
            </a:extLst>
          </p:cNvPr>
          <p:cNvSpPr/>
          <p:nvPr/>
        </p:nvSpPr>
        <p:spPr>
          <a:xfrm>
            <a:off x="8875646" y="377814"/>
            <a:ext cx="453688" cy="41728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0DB773A-493A-3034-C35C-FE13592C8F3E}"/>
              </a:ext>
            </a:extLst>
          </p:cNvPr>
          <p:cNvSpPr/>
          <p:nvPr/>
        </p:nvSpPr>
        <p:spPr>
          <a:xfrm>
            <a:off x="9329333" y="377814"/>
            <a:ext cx="1527964" cy="3781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B36C3B-E15C-162D-CE62-CB9F5475EC05}"/>
              </a:ext>
            </a:extLst>
          </p:cNvPr>
          <p:cNvSpPr txBox="1"/>
          <p:nvPr/>
        </p:nvSpPr>
        <p:spPr>
          <a:xfrm>
            <a:off x="9434856" y="2748668"/>
            <a:ext cx="273247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Your PDF viewer app should have options for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Print, Send, etc.</a:t>
            </a:r>
            <a:endParaRPr lang="en-US" sz="2400" u="sng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E89A497-C175-D7C1-A30C-603588EB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41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extLst>
              <a:ext uri="{FF2B5EF4-FFF2-40B4-BE49-F238E27FC236}">
                <a16:creationId xmlns:a16="http://schemas.microsoft.com/office/drawing/2014/main" id="{037F16B5-A9E7-BE1D-9A6C-62BAD4635295}"/>
              </a:ext>
            </a:extLst>
          </p:cNvPr>
          <p:cNvSpPr/>
          <p:nvPr/>
        </p:nvSpPr>
        <p:spPr>
          <a:xfrm flipH="1" flipV="1">
            <a:off x="7955410" y="3510762"/>
            <a:ext cx="4075967" cy="18503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ABF06-7F06-B23A-0CF6-11A852D2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87" y="365125"/>
            <a:ext cx="10872313" cy="957859"/>
          </a:xfrm>
        </p:spPr>
        <p:txBody>
          <a:bodyPr/>
          <a:lstStyle/>
          <a:p>
            <a:r>
              <a:rPr lang="en-US" dirty="0"/>
              <a:t>Data Handoff &amp;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FB41-163F-DCB5-F5BE-11F5FCF56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88" y="1825624"/>
            <a:ext cx="5693988" cy="4530725"/>
          </a:xfrm>
        </p:spPr>
        <p:txBody>
          <a:bodyPr>
            <a:normAutofit/>
          </a:bodyPr>
          <a:lstStyle/>
          <a:p>
            <a:r>
              <a:rPr lang="en-US" dirty="0"/>
              <a:t>Data Handoff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Role 2  Transport  Role 3 …</a:t>
            </a:r>
          </a:p>
          <a:p>
            <a:endParaRPr lang="en-US" dirty="0"/>
          </a:p>
          <a:p>
            <a:endParaRPr lang="en-US" sz="1600" dirty="0"/>
          </a:p>
          <a:p>
            <a:endParaRPr lang="en-US" dirty="0"/>
          </a:p>
          <a:p>
            <a:r>
              <a:rPr lang="en-US" dirty="0"/>
              <a:t>EMR Integration</a:t>
            </a:r>
          </a:p>
          <a:p>
            <a:pPr lvl="1"/>
            <a:r>
              <a:rPr lang="en-US" dirty="0"/>
              <a:t>Phone or Tablet </a:t>
            </a:r>
            <a:r>
              <a:rPr lang="en-US" dirty="0">
                <a:sym typeface="Wingdings" panose="05000000000000000000" pitchFamily="2" charset="2"/>
              </a:rPr>
              <a:t> Burn Nav Web</a:t>
            </a:r>
          </a:p>
          <a:p>
            <a:pPr lvl="1"/>
            <a:r>
              <a:rPr lang="en-US" dirty="0"/>
              <a:t>Burn Nav Web </a:t>
            </a:r>
            <a:r>
              <a:rPr lang="en-US" dirty="0">
                <a:sym typeface="Wingdings" panose="05000000000000000000" pitchFamily="2" charset="2"/>
              </a:rPr>
              <a:t> EMR (HL7 messages)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E03C6-BCD1-F42F-26C5-B025538A53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" b="-720"/>
          <a:stretch/>
        </p:blipFill>
        <p:spPr>
          <a:xfrm>
            <a:off x="8418787" y="3893338"/>
            <a:ext cx="1574606" cy="1268054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394A01-BD5D-63EF-31A2-8D7697D44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052" y="1597502"/>
            <a:ext cx="1358358" cy="1663295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B6866-984D-6A06-ABD2-A8627CEC7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5" b="583"/>
          <a:stretch/>
        </p:blipFill>
        <p:spPr>
          <a:xfrm>
            <a:off x="9322287" y="1221507"/>
            <a:ext cx="1991408" cy="1372892"/>
          </a:xfrm>
          <a:prstGeom prst="rect">
            <a:avLst/>
          </a:prstGeom>
        </p:spPr>
      </p:pic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40F0D1FA-C06A-431B-DBDC-65BB411E1689}"/>
              </a:ext>
            </a:extLst>
          </p:cNvPr>
          <p:cNvSpPr/>
          <p:nvPr/>
        </p:nvSpPr>
        <p:spPr>
          <a:xfrm>
            <a:off x="8213460" y="2489963"/>
            <a:ext cx="1042394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bluetooth symbol">
            <a:extLst>
              <a:ext uri="{FF2B5EF4-FFF2-40B4-BE49-F238E27FC236}">
                <a16:creationId xmlns:a16="http://schemas.microsoft.com/office/drawing/2014/main" id="{566EDE7A-5E81-3DAB-F4C7-7F66B5BFF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8" r="33458"/>
          <a:stretch/>
        </p:blipFill>
        <p:spPr bwMode="auto">
          <a:xfrm>
            <a:off x="8484037" y="1597502"/>
            <a:ext cx="501241" cy="7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3DBE45-1E61-1E27-5CC6-AD53284FC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47" y="5043773"/>
            <a:ext cx="1358358" cy="1663295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2C084F77-3FE7-99F4-1102-5EA247838F04}"/>
              </a:ext>
            </a:extLst>
          </p:cNvPr>
          <p:cNvSpPr/>
          <p:nvPr/>
        </p:nvSpPr>
        <p:spPr>
          <a:xfrm rot="19754244">
            <a:off x="7569806" y="5214096"/>
            <a:ext cx="789613" cy="449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A579C2-602B-BC59-454C-609A3B3E9EE1}"/>
              </a:ext>
            </a:extLst>
          </p:cNvPr>
          <p:cNvSpPr txBox="1"/>
          <p:nvPr/>
        </p:nvSpPr>
        <p:spPr>
          <a:xfrm>
            <a:off x="10051103" y="3961637"/>
            <a:ext cx="176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Burn Nav Web Server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68E383E-8690-63CA-0F72-208357686E3B}"/>
              </a:ext>
            </a:extLst>
          </p:cNvPr>
          <p:cNvSpPr/>
          <p:nvPr/>
        </p:nvSpPr>
        <p:spPr>
          <a:xfrm rot="2889884">
            <a:off x="10632200" y="5304256"/>
            <a:ext cx="496507" cy="449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0A236B-60C1-24B4-F80A-86E7CDB4B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155" y="1658315"/>
            <a:ext cx="1358358" cy="1663295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2E0A6A-5921-DCE1-D34B-0E26C05E5278}"/>
              </a:ext>
            </a:extLst>
          </p:cNvPr>
          <p:cNvSpPr txBox="1"/>
          <p:nvPr/>
        </p:nvSpPr>
        <p:spPr>
          <a:xfrm>
            <a:off x="10842130" y="5780384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EMR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E2742F-7C1F-BA5E-7585-1DE7A984FE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7" b="8968"/>
          <a:stretch/>
        </p:blipFill>
        <p:spPr>
          <a:xfrm>
            <a:off x="2121311" y="2718563"/>
            <a:ext cx="3585774" cy="79404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20F5489-8C40-E5AC-7245-D97867FD7050}"/>
              </a:ext>
            </a:extLst>
          </p:cNvPr>
          <p:cNvSpPr/>
          <p:nvPr/>
        </p:nvSpPr>
        <p:spPr>
          <a:xfrm>
            <a:off x="3820685" y="2845298"/>
            <a:ext cx="971448" cy="66546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97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ounded Rectangle 4098"/>
          <p:cNvSpPr/>
          <p:nvPr/>
        </p:nvSpPr>
        <p:spPr>
          <a:xfrm>
            <a:off x="216786" y="427386"/>
            <a:ext cx="3795345" cy="7681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Example safety alerts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t="14136" r="15620" b="49824"/>
          <a:stretch/>
        </p:blipFill>
        <p:spPr bwMode="auto">
          <a:xfrm>
            <a:off x="6298036" y="1224615"/>
            <a:ext cx="4334256" cy="1415437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514BBB-E07C-4F03-AA26-78848D70CE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86" r="36981"/>
          <a:stretch/>
        </p:blipFill>
        <p:spPr>
          <a:xfrm>
            <a:off x="1109026" y="1530678"/>
            <a:ext cx="3956963" cy="768197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8705D4-18E5-4CF6-B7F9-F0EF4213F6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5" r="36378" b="15210"/>
          <a:stretch/>
        </p:blipFill>
        <p:spPr>
          <a:xfrm>
            <a:off x="3820993" y="3026347"/>
            <a:ext cx="3576504" cy="62891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AD2C16-4D7C-9453-A5E9-35DDACB64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6" y="4650077"/>
            <a:ext cx="762059" cy="5902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A6BDD1-5D05-43F0-5228-67459BB9BC8A}"/>
              </a:ext>
            </a:extLst>
          </p:cNvPr>
          <p:cNvSpPr txBox="1"/>
          <p:nvPr/>
        </p:nvSpPr>
        <p:spPr>
          <a:xfrm>
            <a:off x="1347275" y="4559126"/>
            <a:ext cx="580333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Do not follow the recommendations without thought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Recommendations are based primarily on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urine output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Urine output is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not always </a:t>
            </a:r>
            <a:r>
              <a:rPr lang="en-US" sz="1600" dirty="0">
                <a:cs typeface="Arial" panose="020B0604020202020204" pitchFamily="34" charset="0"/>
              </a:rPr>
              <a:t>a good guide for </a:t>
            </a:r>
            <a:r>
              <a:rPr lang="en-US" sz="1600" b="1" dirty="0">
                <a:cs typeface="Arial" panose="020B0604020202020204" pitchFamily="34" charset="0"/>
              </a:rPr>
              <a:t>adequate perfusion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Take the entire clinical situation into consideration</a:t>
            </a:r>
          </a:p>
        </p:txBody>
      </p:sp>
      <p:sp>
        <p:nvSpPr>
          <p:cNvPr id="8" name="Slide Number Placeholder 20">
            <a:extLst>
              <a:ext uri="{FF2B5EF4-FFF2-40B4-BE49-F238E27FC236}">
                <a16:creationId xmlns:a16="http://schemas.microsoft.com/office/drawing/2014/main" id="{14A36787-F7FE-3D53-AC2A-DD45A74D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557D846-3E86-44B1-83B9-0216B5DA628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76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FCD1BB-2853-D823-B34B-AE7BEED08B05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7328" y="374050"/>
            <a:ext cx="387454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US" sz="2800" dirty="0"/>
              <a:t>Keep in Mind!</a:t>
            </a:r>
            <a:endParaRPr lang="en-US" sz="2800" b="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7328" y="2992893"/>
            <a:ext cx="8264920" cy="2289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As a clinical decision support tool, Burn Navigator is not intended to replace clinical decision judgement, rather it informs clinical decision making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Users should always rely on their clinical judgment when making decisions regarding patient care.  The Burn Navigator recommendations are not a substitute for clinical judgment.</a:t>
            </a: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577328" y="1497147"/>
            <a:ext cx="8264920" cy="14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/>
              <a:t>Recommendations are only recommendations!</a:t>
            </a:r>
            <a:r>
              <a:rPr lang="en-US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Understand the whole clinical picture, communicate with the attending physician, and do what’s best for the patient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7BF800A-6CEA-55B2-45C2-17F18893E56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57D846-3E86-44B1-83B9-0216B5DA628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7CB52F-9260-A3DA-30CC-7234C5EF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20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54A0D9-F4A9-765D-A8BC-4620D531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49" y="3283863"/>
            <a:ext cx="5454657" cy="1582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D44DE574-44A8-76A2-E0FD-C712E3AB5DAA}"/>
              </a:ext>
            </a:extLst>
          </p:cNvPr>
          <p:cNvSpPr/>
          <p:nvPr/>
        </p:nvSpPr>
        <p:spPr>
          <a:xfrm>
            <a:off x="3861627" y="1642825"/>
            <a:ext cx="1095264" cy="164103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6FDBC-9F7B-2B4B-C880-5425EDC7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C13AD-EC17-97E1-8519-B1F636C89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344" y="3875903"/>
            <a:ext cx="4464331" cy="1937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56855149-BF3C-76EF-E1C5-06647AAD5DB6}"/>
              </a:ext>
            </a:extLst>
          </p:cNvPr>
          <p:cNvSpPr/>
          <p:nvPr/>
        </p:nvSpPr>
        <p:spPr>
          <a:xfrm>
            <a:off x="10520411" y="2608481"/>
            <a:ext cx="1095264" cy="164103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ADA65-F8ED-6756-9782-3007AF39503D}"/>
              </a:ext>
            </a:extLst>
          </p:cNvPr>
          <p:cNvSpPr txBox="1"/>
          <p:nvPr/>
        </p:nvSpPr>
        <p:spPr>
          <a:xfrm>
            <a:off x="2479548" y="547449"/>
            <a:ext cx="723290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There are several settings you can review and change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545286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8AE19-8743-0E9A-56A0-7EE29C90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46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58453-EE7A-C787-B5F5-EA2C0B7C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1" y="0"/>
            <a:ext cx="32460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E4CAD82C-A2DF-5D63-2F56-97551E7BB3E0}"/>
              </a:ext>
            </a:extLst>
          </p:cNvPr>
          <p:cNvSpPr/>
          <p:nvPr/>
        </p:nvSpPr>
        <p:spPr>
          <a:xfrm>
            <a:off x="2518236" y="3349592"/>
            <a:ext cx="980121" cy="41024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E810FAB-95B8-2E58-3FAE-484FEB58F613}"/>
              </a:ext>
            </a:extLst>
          </p:cNvPr>
          <p:cNvSpPr/>
          <p:nvPr/>
        </p:nvSpPr>
        <p:spPr>
          <a:xfrm>
            <a:off x="2601280" y="5236144"/>
            <a:ext cx="980121" cy="41024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F71F9C-00C6-C22F-B3B1-B826DF8CFFCF}"/>
              </a:ext>
            </a:extLst>
          </p:cNvPr>
          <p:cNvSpPr/>
          <p:nvPr/>
        </p:nvSpPr>
        <p:spPr>
          <a:xfrm>
            <a:off x="2601280" y="6285350"/>
            <a:ext cx="980121" cy="41024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B5BDE4-FF80-72C9-9771-032CC2F01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934" y="40272"/>
            <a:ext cx="3369120" cy="617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695A03B-B647-4E79-5B9B-6329734F9A10}"/>
              </a:ext>
            </a:extLst>
          </p:cNvPr>
          <p:cNvSpPr/>
          <p:nvPr/>
        </p:nvSpPr>
        <p:spPr>
          <a:xfrm>
            <a:off x="5204435" y="2716781"/>
            <a:ext cx="1623034" cy="41549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50CF48F-165D-FF10-2568-38F7E62446CE}"/>
              </a:ext>
            </a:extLst>
          </p:cNvPr>
          <p:cNvSpPr/>
          <p:nvPr/>
        </p:nvSpPr>
        <p:spPr>
          <a:xfrm>
            <a:off x="5204435" y="4497454"/>
            <a:ext cx="1623034" cy="41549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482697-670E-0C6D-6AC6-C1E0C16EA5EA}"/>
              </a:ext>
            </a:extLst>
          </p:cNvPr>
          <p:cNvSpPr/>
          <p:nvPr/>
        </p:nvSpPr>
        <p:spPr>
          <a:xfrm>
            <a:off x="9751494" y="3554712"/>
            <a:ext cx="1623034" cy="41549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24B088-98B3-4AD0-8D7E-86864E6A0746}"/>
              </a:ext>
            </a:extLst>
          </p:cNvPr>
          <p:cNvSpPr txBox="1"/>
          <p:nvPr/>
        </p:nvSpPr>
        <p:spPr>
          <a:xfrm>
            <a:off x="348996" y="500688"/>
            <a:ext cx="243992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Clinical Settings</a:t>
            </a:r>
          </a:p>
          <a:p>
            <a:endParaRPr lang="en-US" sz="2400" dirty="0"/>
          </a:p>
          <a:p>
            <a:r>
              <a:rPr lang="en-US" sz="2400" dirty="0"/>
              <a:t>“Pediatric” defaults are used if weight is &lt;40 kg</a:t>
            </a:r>
          </a:p>
        </p:txBody>
      </p:sp>
    </p:spTree>
    <p:extLst>
      <p:ext uri="{BB962C8B-B14F-4D97-AF65-F5344CB8AC3E}">
        <p14:creationId xmlns:p14="http://schemas.microsoft.com/office/powerpoint/2010/main" val="995368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AE6B3-72A5-56AF-FB8A-B8FE9882D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15" y="136525"/>
            <a:ext cx="10515600" cy="948514"/>
          </a:xfrm>
        </p:spPr>
        <p:txBody>
          <a:bodyPr>
            <a:normAutofit fontScale="90000"/>
          </a:bodyPr>
          <a:lstStyle/>
          <a:p>
            <a:r>
              <a:rPr lang="en-US" dirty="0"/>
              <a:t>License for Clinical Use</a:t>
            </a:r>
            <a:br>
              <a:rPr lang="en-US" dirty="0"/>
            </a:br>
            <a:r>
              <a:rPr lang="en-US" sz="4000" i="1" dirty="0">
                <a:solidFill>
                  <a:srgbClr val="005BBB"/>
                </a:solidFill>
              </a:rPr>
              <a:t>Android App Instructions</a:t>
            </a:r>
            <a:endParaRPr lang="en-US" dirty="0">
              <a:solidFill>
                <a:srgbClr val="005BB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29504-F442-9C6A-3F71-BF6753E68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09" y="3429000"/>
            <a:ext cx="3501591" cy="1355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Press the “Get Pro” button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ECF01-0E77-D3C7-53F5-C2F4AEFF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76D745-8BF1-4CF6-E04D-CB89B9E47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/>
          <a:stretch/>
        </p:blipFill>
        <p:spPr>
          <a:xfrm>
            <a:off x="4194167" y="1235075"/>
            <a:ext cx="2578688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0C9781-DCEF-A621-81BC-344CB53D89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7"/>
          <a:stretch/>
        </p:blipFill>
        <p:spPr>
          <a:xfrm>
            <a:off x="513787" y="5300224"/>
            <a:ext cx="3335837" cy="140352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673F4DCF-82C4-0231-9967-67C8A93A0E6B}"/>
              </a:ext>
            </a:extLst>
          </p:cNvPr>
          <p:cNvSpPr/>
          <p:nvPr/>
        </p:nvSpPr>
        <p:spPr>
          <a:xfrm rot="1264177">
            <a:off x="1227185" y="4347268"/>
            <a:ext cx="324482" cy="102048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D852B3-91D8-0C2F-75D9-41DDD493887D}"/>
              </a:ext>
            </a:extLst>
          </p:cNvPr>
          <p:cNvSpPr txBox="1">
            <a:spLocks/>
          </p:cNvSpPr>
          <p:nvPr/>
        </p:nvSpPr>
        <p:spPr>
          <a:xfrm>
            <a:off x="7117398" y="1570998"/>
            <a:ext cx="4643693" cy="2707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Buy an individual license:</a:t>
            </a:r>
          </a:p>
          <a:p>
            <a:r>
              <a:rPr lang="en-US" dirty="0"/>
              <a:t>Unlimited clinical use</a:t>
            </a:r>
          </a:p>
          <a:p>
            <a:r>
              <a:rPr lang="en-US" dirty="0"/>
              <a:t>One-time purchase for this particular phone</a:t>
            </a:r>
          </a:p>
          <a:p>
            <a:r>
              <a:rPr lang="en-US" dirty="0"/>
              <a:t>License is consumed (does not transfer to another phone)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1A736D-98A4-5EE7-CCF7-914BA26EB2F0}"/>
              </a:ext>
            </a:extLst>
          </p:cNvPr>
          <p:cNvSpPr/>
          <p:nvPr/>
        </p:nvSpPr>
        <p:spPr>
          <a:xfrm>
            <a:off x="7332243" y="87812"/>
            <a:ext cx="3565018" cy="10519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Contact us for </a:t>
            </a:r>
            <a:r>
              <a:rPr lang="en-US" dirty="0">
                <a:solidFill>
                  <a:srgbClr val="005BBB"/>
                </a:solidFill>
              </a:rPr>
              <a:t>iPhone</a:t>
            </a:r>
            <a:r>
              <a:rPr lang="en-US" dirty="0">
                <a:solidFill>
                  <a:schemeClr val="tx1"/>
                </a:solidFill>
              </a:rPr>
              <a:t> licenses: 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info@arcosmedical.com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5540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EA91-8BBA-606D-75C0-CEAB4664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365125"/>
            <a:ext cx="10758889" cy="567111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Versions of Burn Navigator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DDFDA-1489-09B3-21D9-F894F163D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12" y="1825625"/>
            <a:ext cx="3635566" cy="435133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Web app</a:t>
            </a:r>
          </a:p>
          <a:p>
            <a:pPr marL="457200" lvl="1" indent="0">
              <a:buNone/>
            </a:pPr>
            <a:r>
              <a:rPr lang="en-US" dirty="0"/>
              <a:t>Group account for a hospital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Android/iPhone app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Rugged tablet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10” screen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23CE6-6C20-111A-4863-E65DF3A15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48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1A586-BEB1-8A25-0DF6-790EDD47A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" b="-720"/>
          <a:stretch/>
        </p:blipFill>
        <p:spPr>
          <a:xfrm>
            <a:off x="4517154" y="1087941"/>
            <a:ext cx="3470076" cy="2794504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9A32E8-9DAC-108D-ECD6-8E64900CC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168" y="2702142"/>
            <a:ext cx="2378868" cy="29128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BA2CE2-82F2-680D-DE71-8D857ADA15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5" b="583"/>
          <a:stretch/>
        </p:blipFill>
        <p:spPr>
          <a:xfrm>
            <a:off x="4453888" y="4355899"/>
            <a:ext cx="3533342" cy="24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92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D4BE-B311-4A3A-87FE-2901F1C5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585" y="2824314"/>
            <a:ext cx="8816830" cy="114573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Please contact us for any questions!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D09A-EA6D-4AAE-870B-44769F713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33240"/>
            <a:ext cx="10515600" cy="1345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hlinkClick r:id="rId2"/>
              </a:rPr>
              <a:t>info@arcosmedical.com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877-542-8025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C98A0-1671-440F-89D5-C301CF23E0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18" y="1171018"/>
            <a:ext cx="2709764" cy="900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9BB74-F956-0486-2296-64A475AA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100A-26C9-49C6-A8E3-AB47216EB3C1}" type="slidenum">
              <a:rPr lang="en-US" smtClean="0"/>
              <a:t>49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AD525F-5B95-93EA-77B0-9EBA9272E106}"/>
              </a:ext>
            </a:extLst>
          </p:cNvPr>
          <p:cNvSpPr txBox="1">
            <a:spLocks/>
          </p:cNvSpPr>
          <p:nvPr/>
        </p:nvSpPr>
        <p:spPr>
          <a:xfrm>
            <a:off x="2171700" y="2133823"/>
            <a:ext cx="78486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4B8D"/>
                </a:solidFill>
                <a:latin typeface="Candara" pitchFamily="34" charset="0"/>
              </a:rPr>
              <a:t>Burn Navigator</a:t>
            </a:r>
            <a:r>
              <a:rPr lang="en-US" sz="4000" b="1" baseline="34000" dirty="0">
                <a:solidFill>
                  <a:srgbClr val="004B8D"/>
                </a:solidFill>
                <a:latin typeface="Candara" pitchFamily="34" charset="0"/>
              </a:rPr>
              <a:t>®</a:t>
            </a:r>
            <a:endParaRPr lang="en-US" sz="3200" baseline="34000" dirty="0">
              <a:latin typeface="Candar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D7576-2707-E50D-998B-91C8230EEDC4}"/>
              </a:ext>
            </a:extLst>
          </p:cNvPr>
          <p:cNvSpPr txBox="1"/>
          <p:nvPr/>
        </p:nvSpPr>
        <p:spPr>
          <a:xfrm>
            <a:off x="504577" y="6322176"/>
            <a:ext cx="1306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200" dirty="0"/>
              <a:t>©2023 Arcos, Inc.</a:t>
            </a:r>
          </a:p>
        </p:txBody>
      </p:sp>
    </p:spTree>
    <p:extLst>
      <p:ext uri="{BB962C8B-B14F-4D97-AF65-F5344CB8AC3E}">
        <p14:creationId xmlns:p14="http://schemas.microsoft.com/office/powerpoint/2010/main" val="50645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BFF4-2E9D-1891-BF52-A6C8BDC3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4B8D"/>
                </a:solidFill>
              </a:rPr>
              <a:t>Clinical Goal of Burn Fluid Resuscitation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F4220-607C-2C94-715E-591599BB0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Urine output is a good, but sometimes flawed, surrogate of tissue perfusion</a:t>
            </a:r>
          </a:p>
          <a:p>
            <a:pPr lvl="1"/>
            <a:r>
              <a:rPr lang="en-US" sz="2800" dirty="0"/>
              <a:t>If UO is high, reduce IV fluid rate</a:t>
            </a:r>
          </a:p>
          <a:p>
            <a:pPr lvl="1"/>
            <a:r>
              <a:rPr lang="en-US" sz="2800" dirty="0"/>
              <a:t>If UO is low, increase IV fluid rate</a:t>
            </a:r>
          </a:p>
          <a:p>
            <a:endParaRPr lang="en-US" dirty="0"/>
          </a:p>
          <a:p>
            <a:r>
              <a:rPr lang="en-US" dirty="0"/>
              <a:t>UO may be flawed or skewed due to ESRD, renal insult, ethanol/alcohol abuse, meth/narcotic use, baseline diuretic, …</a:t>
            </a:r>
          </a:p>
          <a:p>
            <a:endParaRPr lang="en-US" dirty="0"/>
          </a:p>
          <a:p>
            <a:r>
              <a:rPr lang="en-US" dirty="0"/>
              <a:t>Consider Hb/</a:t>
            </a:r>
            <a:r>
              <a:rPr lang="en-US" dirty="0" err="1"/>
              <a:t>Hct</a:t>
            </a:r>
            <a:r>
              <a:rPr lang="en-US" dirty="0"/>
              <a:t>, lactate, base excess, HR, BP, SVV in addition to UO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F0761-D257-9E1B-92B2-73DFAB03B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9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80D0-4AD3-45CD-AC2C-49B30E20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b="1" dirty="0">
                <a:solidFill>
                  <a:srgbClr val="004B8D"/>
                </a:solidFill>
              </a:rPr>
              <a:t>Burn</a:t>
            </a:r>
            <a:r>
              <a:rPr lang="en-US" dirty="0"/>
              <a:t> </a:t>
            </a:r>
            <a:r>
              <a:rPr lang="en-US" sz="4300" b="1" dirty="0">
                <a:solidFill>
                  <a:srgbClr val="004B8D"/>
                </a:solidFill>
              </a:rPr>
              <a:t>Navigator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95D03-A824-4A2F-A88D-77087C5D3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400801" cy="45307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implements </a:t>
            </a:r>
            <a:r>
              <a:rPr lang="en-US" b="1" u="sng" dirty="0"/>
              <a:t>your</a:t>
            </a:r>
            <a:r>
              <a:rPr lang="en-US" b="1" dirty="0"/>
              <a:t> </a:t>
            </a:r>
            <a:r>
              <a:rPr lang="en-US" dirty="0"/>
              <a:t>UO-based protocol for burn fluid resuscitations</a:t>
            </a:r>
          </a:p>
          <a:p>
            <a:pPr>
              <a:lnSpc>
                <a:spcPct val="120000"/>
              </a:lnSpc>
            </a:pPr>
            <a:r>
              <a:rPr lang="en-US" dirty="0"/>
              <a:t>provides graphs to visualize resuscitations</a:t>
            </a:r>
          </a:p>
          <a:p>
            <a:pPr>
              <a:lnSpc>
                <a:spcPct val="120000"/>
              </a:lnSpc>
            </a:pPr>
            <a:r>
              <a:rPr lang="en-US" dirty="0"/>
              <a:t>facilitates team communication</a:t>
            </a:r>
          </a:p>
          <a:p>
            <a:pPr>
              <a:lnSpc>
                <a:spcPct val="120000"/>
              </a:lnSpc>
            </a:pPr>
            <a:r>
              <a:rPr lang="en-US" dirty="0"/>
              <a:t>provides fluid projections, patient safety alerts and prompts to escalate to senior providers</a:t>
            </a:r>
          </a:p>
          <a:p>
            <a:pPr>
              <a:lnSpc>
                <a:spcPct val="120000"/>
              </a:lnSpc>
            </a:pPr>
            <a:r>
              <a:rPr lang="en-US" dirty="0"/>
              <a:t>provides reports for M&amp;M, QI and CSV files for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CFC66-19AB-4563-B053-2A2FC5E2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AC18F-C43C-3C51-FC9C-4FC67F907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429" y="4897137"/>
            <a:ext cx="2860382" cy="182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71FEFA-24EE-3346-DE1D-A6B8DEA634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18"/>
          <a:stretch/>
        </p:blipFill>
        <p:spPr>
          <a:xfrm>
            <a:off x="9661824" y="204613"/>
            <a:ext cx="2402987" cy="4461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63404-44E4-53D3-433D-24D1F4003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3" t="454" b="1"/>
          <a:stretch/>
        </p:blipFill>
        <p:spPr>
          <a:xfrm>
            <a:off x="7273824" y="1151169"/>
            <a:ext cx="2151607" cy="443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44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7EAD-704D-4D85-83BA-09F96D2A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/>
          <a:lstStyle/>
          <a:p>
            <a:r>
              <a:rPr lang="en-US" dirty="0"/>
              <a:t>Burn Navigator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8B607-AE86-4737-9A18-5B0DDC9A1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872"/>
            <a:ext cx="10515600" cy="389997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/>
              <a:t>Was invented at the U.S. Army Institute of Surgical Research (USAISR)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First prototype was used clinically at USAISR in 2007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Has been used with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over a thousand severe burn patients </a:t>
            </a:r>
            <a:r>
              <a:rPr lang="en-US" sz="2400" dirty="0"/>
              <a:t>at USAISR, Parkland, Arizona Burn Center, Harborview Medical Center (Seattle), UTMB-Galveston, Vanderbilt, University of Alabama Birmingham and international locations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Is recommended by the U.S. Department of Defense Joint Trauma System CPG for Burn Care since 2016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A7826-123F-4FE8-987D-F0A40191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846-3E86-44B1-83B9-0216B5DA6284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8BADB-3484-DA95-C8BD-693139C9A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562" y="4858439"/>
            <a:ext cx="7050876" cy="1863036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518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24" y="443280"/>
            <a:ext cx="11073352" cy="864433"/>
          </a:xfrm>
        </p:spPr>
        <p:txBody>
          <a:bodyPr>
            <a:noAutofit/>
          </a:bodyPr>
          <a:lstStyle/>
          <a:p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Multi-Center Observational Data</a:t>
            </a:r>
            <a:r>
              <a:rPr lang="en-US" sz="3600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5853251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en-US" sz="1400" dirty="0">
                <a:cs typeface="Arial" panose="020B0604020202020204" pitchFamily="34" charset="0"/>
              </a:rPr>
              <a:t>1 Rizzo JA, Liu NT, Coates EC et al. Initial results of the American Burn Association Observational Multicenter Evaluation on the Effectiveness of the Burn Navigator. J</a:t>
            </a:r>
            <a:r>
              <a:rPr lang="en-US" sz="1400" i="1" dirty="0">
                <a:cs typeface="Arial" panose="020B0604020202020204" pitchFamily="34" charset="0"/>
              </a:rPr>
              <a:t> Burn Care Res</a:t>
            </a:r>
            <a:r>
              <a:rPr lang="en-US" sz="1400" dirty="0">
                <a:cs typeface="Arial" panose="020B0604020202020204" pitchFamily="34" charset="0"/>
              </a:rPr>
              <a:t>. 43(3) May/June 2022, p 728-734. </a:t>
            </a:r>
            <a:r>
              <a:rPr lang="en-US" sz="1400" dirty="0">
                <a:cs typeface="Arial" panose="020B0604020202020204" pitchFamily="34" charset="0"/>
                <a:hlinkClick r:id="rId2"/>
              </a:rPr>
              <a:t>https://doi.org/10.1093/jbcr/irab182</a:t>
            </a:r>
            <a:r>
              <a:rPr lang="en-US" sz="14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F317F93-5EF6-4125-968E-CB227820DECB}"/>
              </a:ext>
            </a:extLst>
          </p:cNvPr>
          <p:cNvSpPr txBox="1">
            <a:spLocks/>
          </p:cNvSpPr>
          <p:nvPr/>
        </p:nvSpPr>
        <p:spPr>
          <a:xfrm>
            <a:off x="559323" y="1575412"/>
            <a:ext cx="11073352" cy="401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 U.S. Burn Centers, 285 patients</a:t>
            </a:r>
          </a:p>
          <a:p>
            <a:r>
              <a:rPr lang="en-US" dirty="0"/>
              <a:t>“Followed Burn Navigator” (FBN) if 83%+ of recommendations accepted</a:t>
            </a:r>
          </a:p>
          <a:p>
            <a:r>
              <a:rPr lang="en-US" dirty="0"/>
              <a:t>FBN: average 4.07 mL/kg/TBSA and 151.48 mL/kg of primary fluids given in first 24 hours</a:t>
            </a:r>
          </a:p>
          <a:p>
            <a:r>
              <a:rPr lang="en-US" dirty="0">
                <a:solidFill>
                  <a:schemeClr val="accent1"/>
                </a:solidFill>
              </a:rPr>
              <a:t>FBN: significant decrease in incidence of burn shock</a:t>
            </a:r>
          </a:p>
          <a:p>
            <a:r>
              <a:rPr lang="en-US" dirty="0">
                <a:solidFill>
                  <a:schemeClr val="accent1"/>
                </a:solidFill>
              </a:rPr>
              <a:t>Early initiation of BN resulted in lower overall fluid volumes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3127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F0AFCF-407D-33FB-35E7-FAEB32FFFBD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6018" y="357791"/>
            <a:ext cx="559722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US" sz="2800" dirty="0"/>
              <a:t>Indications For Use</a:t>
            </a:r>
            <a:endParaRPr lang="en-US" sz="2800" b="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86019" y="1238802"/>
            <a:ext cx="11622562" cy="5381723"/>
          </a:xfrm>
        </p:spPr>
        <p:txBody>
          <a:bodyPr>
            <a:normAutofit/>
          </a:bodyPr>
          <a:lstStyle/>
          <a:p>
            <a:r>
              <a:rPr lang="en-US" dirty="0"/>
              <a:t>Burn Navigator is indicated for use in the care of </a:t>
            </a:r>
          </a:p>
          <a:p>
            <a:pPr lvl="1"/>
            <a:r>
              <a:rPr lang="en-US" b="1" u="sng" dirty="0"/>
              <a:t>adult</a:t>
            </a:r>
            <a:r>
              <a:rPr lang="en-US" dirty="0"/>
              <a:t> patients with </a:t>
            </a:r>
            <a:r>
              <a:rPr lang="en-US" b="1" dirty="0"/>
              <a:t>20% or more </a:t>
            </a:r>
            <a:r>
              <a:rPr lang="en-US" dirty="0"/>
              <a:t>Total Body Surface Area (TBSA) burned, or </a:t>
            </a:r>
          </a:p>
          <a:p>
            <a:pPr lvl="1"/>
            <a:r>
              <a:rPr lang="en-US" b="1" u="sng" dirty="0"/>
              <a:t>pediatric</a:t>
            </a:r>
            <a:r>
              <a:rPr lang="en-US" dirty="0"/>
              <a:t> patients, </a:t>
            </a:r>
            <a:r>
              <a:rPr lang="en-US" b="1" dirty="0"/>
              <a:t>24 months old or older</a:t>
            </a:r>
            <a:r>
              <a:rPr lang="en-US" dirty="0"/>
              <a:t>, weighing </a:t>
            </a:r>
            <a:r>
              <a:rPr lang="en-US" b="1" u="sng" dirty="0"/>
              <a:t>at least 10 kg</a:t>
            </a:r>
            <a:r>
              <a:rPr lang="en-US" b="1" dirty="0"/>
              <a:t> </a:t>
            </a:r>
            <a:r>
              <a:rPr lang="en-US" dirty="0"/>
              <a:t>with </a:t>
            </a:r>
            <a:r>
              <a:rPr lang="en-US" b="1" dirty="0"/>
              <a:t>15% or more TBSA </a:t>
            </a:r>
            <a:r>
              <a:rPr lang="en-US" dirty="0"/>
              <a:t>burned, </a:t>
            </a:r>
          </a:p>
          <a:p>
            <a:pPr lvl="1"/>
            <a:r>
              <a:rPr lang="en-US" dirty="0"/>
              <a:t>as a fluid resuscitation </a:t>
            </a:r>
            <a:r>
              <a:rPr lang="en-US" u="sng" dirty="0"/>
              <a:t>monitor</a:t>
            </a:r>
            <a:r>
              <a:rPr lang="en-US" dirty="0"/>
              <a:t> and </a:t>
            </a:r>
            <a:r>
              <a:rPr lang="en-US" u="sng" dirty="0"/>
              <a:t>calculator</a:t>
            </a:r>
            <a:r>
              <a:rPr lang="en-US" dirty="0"/>
              <a:t> for hourly fluid recommendations. </a:t>
            </a:r>
          </a:p>
          <a:p>
            <a:pPr lvl="2"/>
            <a:endParaRPr lang="en-US" sz="1800" dirty="0"/>
          </a:p>
          <a:p>
            <a:r>
              <a:rPr lang="en-US" dirty="0"/>
              <a:t>Burn Navigator is intended to be used for burn patients of </a:t>
            </a:r>
            <a:r>
              <a:rPr lang="en-US" u="sng" dirty="0"/>
              <a:t>all ages, weights and co-morbidities as </a:t>
            </a:r>
            <a:r>
              <a:rPr lang="en-US" b="1" u="sng" dirty="0"/>
              <a:t>a fluid resuscitation monitor</a:t>
            </a:r>
            <a:r>
              <a:rPr lang="en-US" dirty="0"/>
              <a:t>.</a:t>
            </a:r>
          </a:p>
          <a:p>
            <a:pPr lvl="2"/>
            <a:endParaRPr lang="en-US" sz="1800" dirty="0"/>
          </a:p>
          <a:p>
            <a:r>
              <a:rPr lang="en-US" dirty="0"/>
              <a:t>Burn Navigator is intended to be </a:t>
            </a:r>
            <a:r>
              <a:rPr lang="en-US" u="sng" dirty="0"/>
              <a:t>initiated within 24 hours</a:t>
            </a:r>
            <a:r>
              <a:rPr lang="en-US" dirty="0"/>
              <a:t> of the burn incident and to be used no longer than 72 hours post burn.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4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1587</Words>
  <Application>Microsoft Office PowerPoint</Application>
  <PresentationFormat>Widescreen</PresentationFormat>
  <Paragraphs>271</Paragraphs>
  <Slides>49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Candara</vt:lpstr>
      <vt:lpstr>ITC Galliard Std</vt:lpstr>
      <vt:lpstr>Office Theme</vt:lpstr>
      <vt:lpstr> Burn Navigator ®  Phone App Education </vt:lpstr>
      <vt:lpstr>Download on Android Phones or iPhones </vt:lpstr>
      <vt:lpstr>Part 1: Clinical Background</vt:lpstr>
      <vt:lpstr>Clinical Goal of Burn Fluid Resuscitation</vt:lpstr>
      <vt:lpstr>Clinical Goal of Burn Fluid Resuscitation</vt:lpstr>
      <vt:lpstr>Burn Navigator</vt:lpstr>
      <vt:lpstr>Burn Navigator</vt:lpstr>
      <vt:lpstr>Multi-Center Observational Data1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2: Phone App Walkthrough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Fluid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Handoff &amp; Integration</vt:lpstr>
      <vt:lpstr>PowerPoint Presentation</vt:lpstr>
      <vt:lpstr>PowerPoint Presentation</vt:lpstr>
      <vt:lpstr>PowerPoint Presentation</vt:lpstr>
      <vt:lpstr>PowerPoint Presentation</vt:lpstr>
      <vt:lpstr>License for Clinical Use Android App Instructions</vt:lpstr>
      <vt:lpstr>Three Versions of Burn Navigator</vt:lpstr>
      <vt:lpstr>Please contact us for any questions!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 Navigator Educational Background</dc:title>
  <dc:creator>C M</dc:creator>
  <cp:lastModifiedBy>C M</cp:lastModifiedBy>
  <cp:revision>45</cp:revision>
  <dcterms:created xsi:type="dcterms:W3CDTF">2022-03-15T20:26:14Z</dcterms:created>
  <dcterms:modified xsi:type="dcterms:W3CDTF">2023-03-23T18:34:01Z</dcterms:modified>
</cp:coreProperties>
</file>